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1" r:id="rId3"/>
    <p:sldId id="272" r:id="rId4"/>
    <p:sldId id="273" r:id="rId5"/>
    <p:sldId id="262" r:id="rId6"/>
    <p:sldId id="271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8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FF810-D723-4126-91E5-76E217DDE77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D45BE-0775-4634-99FC-806156831C68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СУБЪЕКТ  РФ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1FA97-2664-4880-9C2C-44B769EDEFAE}" type="parTrans" cxnId="{2C35BF12-01C0-4F50-8AD9-7F2483B879AF}">
      <dgm:prSet/>
      <dgm:spPr/>
      <dgm:t>
        <a:bodyPr/>
        <a:lstStyle/>
        <a:p>
          <a:endParaRPr lang="ru-RU"/>
        </a:p>
      </dgm:t>
    </dgm:pt>
    <dgm:pt modelId="{1340F50F-E60E-41F0-B82F-0A3070F00121}" type="sibTrans" cxnId="{2C35BF12-01C0-4F50-8AD9-7F2483B879AF}">
      <dgm:prSet/>
      <dgm:spPr/>
      <dgm:t>
        <a:bodyPr/>
        <a:lstStyle/>
        <a:p>
          <a:endParaRPr lang="ru-RU"/>
        </a:p>
      </dgm:t>
    </dgm:pt>
    <dgm:pt modelId="{13BEE6D3-CB50-4947-8665-2F542C27D1D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МУНИЦИПАЛЬНОЕ ОБРАЗОВАНИЕ</a:t>
          </a:r>
          <a:endParaRPr lang="ru-RU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84A597-E393-48D7-9D95-21659E92AD2F}" type="parTrans" cxnId="{1CA30FF1-5811-47E6-986E-0DBE7E5AF614}">
      <dgm:prSet/>
      <dgm:spPr/>
      <dgm:t>
        <a:bodyPr/>
        <a:lstStyle/>
        <a:p>
          <a:endParaRPr lang="ru-RU"/>
        </a:p>
      </dgm:t>
    </dgm:pt>
    <dgm:pt modelId="{7FE3E26B-8DB1-4436-AB27-6AAFB3B3A14A}" type="sibTrans" cxnId="{1CA30FF1-5811-47E6-986E-0DBE7E5AF614}">
      <dgm:prSet/>
      <dgm:spPr/>
      <dgm:t>
        <a:bodyPr/>
        <a:lstStyle/>
        <a:p>
          <a:endParaRPr lang="ru-RU"/>
        </a:p>
      </dgm:t>
    </dgm:pt>
    <dgm:pt modelId="{9858F410-3FD0-42B6-A6A4-9C51FAA86A6E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НАСЕЛЕННЫЙ ПУНКТ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F85C77-311C-4C1B-A674-6EE210983235}" type="parTrans" cxnId="{91DA00B1-F3B9-4D9E-93CC-05B2710E1F8B}">
      <dgm:prSet/>
      <dgm:spPr/>
      <dgm:t>
        <a:bodyPr/>
        <a:lstStyle/>
        <a:p>
          <a:endParaRPr lang="ru-RU"/>
        </a:p>
      </dgm:t>
    </dgm:pt>
    <dgm:pt modelId="{01CA6420-D558-4703-82B1-86D1D39FEDCF}" type="sibTrans" cxnId="{91DA00B1-F3B9-4D9E-93CC-05B2710E1F8B}">
      <dgm:prSet/>
      <dgm:spPr/>
      <dgm:t>
        <a:bodyPr/>
        <a:lstStyle/>
        <a:p>
          <a:endParaRPr lang="ru-RU"/>
        </a:p>
      </dgm:t>
    </dgm:pt>
    <dgm:pt modelId="{9FC7AFDF-1319-416F-A44A-87046359640C}">
      <dgm:prSet phldrT="[Текст]" custT="1"/>
      <dgm:spPr>
        <a:solidFill>
          <a:schemeClr val="accent1">
            <a:lumMod val="50000"/>
          </a:schemeClr>
        </a:solidFill>
      </dgm:spPr>
      <dgm:t>
        <a:bodyPr anchor="t" anchorCtr="0"/>
        <a:lstStyle/>
        <a:p>
          <a:r>
            <a: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ЗЕМЕЛЬНЫЙ УЧАСТОК</a:t>
          </a:r>
          <a:endParaRPr lang="ru-RU" sz="105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7A923C-6153-4140-8FBF-C2CDA5D45491}" type="parTrans" cxnId="{FD7D95EF-151C-4C9A-AA9F-09D7FE5F66A5}">
      <dgm:prSet/>
      <dgm:spPr/>
      <dgm:t>
        <a:bodyPr/>
        <a:lstStyle/>
        <a:p>
          <a:endParaRPr lang="ru-RU"/>
        </a:p>
      </dgm:t>
    </dgm:pt>
    <dgm:pt modelId="{C9E3EE72-2E6E-4C34-92AB-47ED21A39583}" type="sibTrans" cxnId="{FD7D95EF-151C-4C9A-AA9F-09D7FE5F66A5}">
      <dgm:prSet/>
      <dgm:spPr/>
      <dgm:t>
        <a:bodyPr/>
        <a:lstStyle/>
        <a:p>
          <a:endParaRPr lang="ru-RU"/>
        </a:p>
      </dgm:t>
    </dgm:pt>
    <dgm:pt modelId="{48157CDC-EA72-4F76-9235-53718176F9AF}">
      <dgm:prSet custT="1"/>
      <dgm:spPr>
        <a:solidFill>
          <a:srgbClr val="6E84E0"/>
        </a:solidFill>
      </dgm:spPr>
      <dgm:t>
        <a:bodyPr/>
        <a:lstStyle/>
        <a:p>
          <a:r>
            <a: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ГЕНЕРАЛЬНЫЙ ПЛАН</a:t>
          </a:r>
          <a:endParaRPr lang="ru-RU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FE4660-AE59-4065-A504-60D43B046CAD}" type="parTrans" cxnId="{D2E34D38-6A1D-4438-B92B-903F8A3BAEFA}">
      <dgm:prSet/>
      <dgm:spPr/>
      <dgm:t>
        <a:bodyPr/>
        <a:lstStyle/>
        <a:p>
          <a:endParaRPr lang="ru-RU"/>
        </a:p>
      </dgm:t>
    </dgm:pt>
    <dgm:pt modelId="{7C83C148-036C-4635-901B-22759162ABE6}" type="sibTrans" cxnId="{D2E34D38-6A1D-4438-B92B-903F8A3BAEFA}">
      <dgm:prSet/>
      <dgm:spPr/>
      <dgm:t>
        <a:bodyPr/>
        <a:lstStyle/>
        <a:p>
          <a:endParaRPr lang="ru-RU"/>
        </a:p>
      </dgm:t>
    </dgm:pt>
    <dgm:pt modelId="{F4D0430A-A90F-47D0-896A-B49866397BB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 ПЛАНИРОВКИ И МЕЖЕВАНИЯ ТЕРРИТОРИИ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DF0E0E-7EE7-4259-85AD-1B3FC4B43524}" type="parTrans" cxnId="{9F2BF1C6-5C5D-4F5E-95AE-77107F068A54}">
      <dgm:prSet/>
      <dgm:spPr/>
      <dgm:t>
        <a:bodyPr/>
        <a:lstStyle/>
        <a:p>
          <a:endParaRPr lang="ru-RU"/>
        </a:p>
      </dgm:t>
    </dgm:pt>
    <dgm:pt modelId="{A9839285-C4D4-4DCB-902A-DE3164A4E2E4}" type="sibTrans" cxnId="{9F2BF1C6-5C5D-4F5E-95AE-77107F068A54}">
      <dgm:prSet/>
      <dgm:spPr/>
      <dgm:t>
        <a:bodyPr/>
        <a:lstStyle/>
        <a:p>
          <a:endParaRPr lang="ru-RU"/>
        </a:p>
      </dgm:t>
    </dgm:pt>
    <dgm:pt modelId="{CD8674D2-6662-4640-8250-E49DC65C8DFB}">
      <dgm:prSet custT="1"/>
      <dgm:spPr>
        <a:gradFill flip="none" rotWithShape="0">
          <a:gsLst>
            <a:gs pos="0">
              <a:srgbClr val="6E84E0">
                <a:shade val="30000"/>
                <a:satMod val="115000"/>
              </a:srgbClr>
            </a:gs>
            <a:gs pos="50000">
              <a:srgbClr val="6E84E0">
                <a:shade val="67500"/>
                <a:satMod val="115000"/>
              </a:srgbClr>
            </a:gs>
            <a:gs pos="100000">
              <a:srgbClr val="6E84E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ПРАВИЛА ЗЕМЛЕПОЛЬЗОВАНИЯ И ЗАСТРОЙКИ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E2D6BA-21B0-446C-949A-91BBE731D3BA}" type="parTrans" cxnId="{8688B9AD-E4BB-43FA-9A83-B52CB31F345E}">
      <dgm:prSet/>
      <dgm:spPr/>
      <dgm:t>
        <a:bodyPr/>
        <a:lstStyle/>
        <a:p>
          <a:endParaRPr lang="ru-RU"/>
        </a:p>
      </dgm:t>
    </dgm:pt>
    <dgm:pt modelId="{6CC0AEB5-DC80-4177-ABA3-9F0F4604C52B}" type="sibTrans" cxnId="{8688B9AD-E4BB-43FA-9A83-B52CB31F345E}">
      <dgm:prSet/>
      <dgm:spPr/>
      <dgm:t>
        <a:bodyPr/>
        <a:lstStyle/>
        <a:p>
          <a:endParaRPr lang="ru-RU"/>
        </a:p>
      </dgm:t>
    </dgm:pt>
    <dgm:pt modelId="{C3532610-650E-4237-847E-D4F694CC4FF7}" type="pres">
      <dgm:prSet presAssocID="{098FF810-D723-4126-91E5-76E217DDE77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BE0B38-3477-4570-B2D5-0DF5397CCA52}" type="pres">
      <dgm:prSet presAssocID="{098FF810-D723-4126-91E5-76E217DDE773}" presName="comp1" presStyleCnt="0"/>
      <dgm:spPr/>
    </dgm:pt>
    <dgm:pt modelId="{7E9610FF-1ACE-4E39-96D2-A8539EA97663}" type="pres">
      <dgm:prSet presAssocID="{098FF810-D723-4126-91E5-76E217DDE773}" presName="circle1" presStyleLbl="node1" presStyleIdx="0" presStyleCnt="7" custScaleX="103992" custLinFactNeighborX="-436" custLinFactNeighborY="1299"/>
      <dgm:spPr/>
      <dgm:t>
        <a:bodyPr/>
        <a:lstStyle/>
        <a:p>
          <a:endParaRPr lang="ru-RU"/>
        </a:p>
      </dgm:t>
    </dgm:pt>
    <dgm:pt modelId="{ACC6FB33-A4FA-47CA-ADFA-1305CF70B6C8}" type="pres">
      <dgm:prSet presAssocID="{098FF810-D723-4126-91E5-76E217DDE773}" presName="c1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70DCE-ADD5-4421-88A3-864A62FAEB68}" type="pres">
      <dgm:prSet presAssocID="{098FF810-D723-4126-91E5-76E217DDE773}" presName="comp2" presStyleCnt="0"/>
      <dgm:spPr/>
    </dgm:pt>
    <dgm:pt modelId="{8D5BA5C0-0834-4299-ABA2-7B1A57F9672F}" type="pres">
      <dgm:prSet presAssocID="{098FF810-D723-4126-91E5-76E217DDE773}" presName="circle2" presStyleLbl="node1" presStyleIdx="1" presStyleCnt="7" custScaleX="109481" custLinFactNeighborX="-169" custLinFactNeighborY="106"/>
      <dgm:spPr/>
      <dgm:t>
        <a:bodyPr/>
        <a:lstStyle/>
        <a:p>
          <a:endParaRPr lang="ru-RU"/>
        </a:p>
      </dgm:t>
    </dgm:pt>
    <dgm:pt modelId="{9A5CA4D3-B16D-423F-AB53-73833CA3D59B}" type="pres">
      <dgm:prSet presAssocID="{098FF810-D723-4126-91E5-76E217DDE773}" presName="c2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3C7FF-36A9-4120-BBF4-82D253AAEF36}" type="pres">
      <dgm:prSet presAssocID="{098FF810-D723-4126-91E5-76E217DDE773}" presName="comp3" presStyleCnt="0"/>
      <dgm:spPr/>
    </dgm:pt>
    <dgm:pt modelId="{6B38E5C9-2575-44D8-ACCA-6324C1E29EE4}" type="pres">
      <dgm:prSet presAssocID="{098FF810-D723-4126-91E5-76E217DDE773}" presName="circle3" presStyleLbl="node1" presStyleIdx="2" presStyleCnt="7" custScaleX="120272" custLinFactNeighborX="212" custLinFactNeighborY="-186"/>
      <dgm:spPr/>
      <dgm:t>
        <a:bodyPr/>
        <a:lstStyle/>
        <a:p>
          <a:endParaRPr lang="ru-RU"/>
        </a:p>
      </dgm:t>
    </dgm:pt>
    <dgm:pt modelId="{8E59C1A9-D108-47A1-ABCA-8F3D3F11A642}" type="pres">
      <dgm:prSet presAssocID="{098FF810-D723-4126-91E5-76E217DDE773}" presName="c3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84C84-B829-486C-B844-F56A90799069}" type="pres">
      <dgm:prSet presAssocID="{098FF810-D723-4126-91E5-76E217DDE773}" presName="comp4" presStyleCnt="0"/>
      <dgm:spPr/>
    </dgm:pt>
    <dgm:pt modelId="{483301BB-C161-430B-A325-AD8F6F452B49}" type="pres">
      <dgm:prSet presAssocID="{098FF810-D723-4126-91E5-76E217DDE773}" presName="circle4" presStyleLbl="node1" presStyleIdx="3" presStyleCnt="7" custScaleX="136949" custLinFactNeighborX="801" custLinFactNeighborY="826"/>
      <dgm:spPr/>
      <dgm:t>
        <a:bodyPr/>
        <a:lstStyle/>
        <a:p>
          <a:endParaRPr lang="ru-RU"/>
        </a:p>
      </dgm:t>
    </dgm:pt>
    <dgm:pt modelId="{BA90B5FB-CB54-40BB-A824-00F001720C4B}" type="pres">
      <dgm:prSet presAssocID="{098FF810-D723-4126-91E5-76E217DDE773}" presName="c4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4360E-B26E-485C-98D2-7BE5AB5759E4}" type="pres">
      <dgm:prSet presAssocID="{098FF810-D723-4126-91E5-76E217DDE773}" presName="comp5" presStyleCnt="0"/>
      <dgm:spPr/>
    </dgm:pt>
    <dgm:pt modelId="{9C8B366F-AA1D-4B4A-AF8C-6D5F97BBA11E}" type="pres">
      <dgm:prSet presAssocID="{098FF810-D723-4126-91E5-76E217DDE773}" presName="circle5" presStyleLbl="node1" presStyleIdx="4" presStyleCnt="7" custScaleX="168378" custLinFactNeighborX="1477" custLinFactNeighborY="-474"/>
      <dgm:spPr/>
      <dgm:t>
        <a:bodyPr/>
        <a:lstStyle/>
        <a:p>
          <a:endParaRPr lang="ru-RU"/>
        </a:p>
      </dgm:t>
    </dgm:pt>
    <dgm:pt modelId="{502525B9-6189-441C-86CE-111C0861D9C0}" type="pres">
      <dgm:prSet presAssocID="{098FF810-D723-4126-91E5-76E217DDE773}" presName="c5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B8253-8F92-4057-8050-7BF1D68D68DB}" type="pres">
      <dgm:prSet presAssocID="{098FF810-D723-4126-91E5-76E217DDE773}" presName="comp6" presStyleCnt="0"/>
      <dgm:spPr/>
    </dgm:pt>
    <dgm:pt modelId="{5C25B29C-3EFC-42D1-8D62-FCFD59CD44FD}" type="pres">
      <dgm:prSet presAssocID="{098FF810-D723-4126-91E5-76E217DDE773}" presName="circle6" presStyleLbl="node1" presStyleIdx="5" presStyleCnt="7" custScaleX="222140" custLinFactNeighborX="-2500" custLinFactNeighborY="-803"/>
      <dgm:spPr/>
      <dgm:t>
        <a:bodyPr/>
        <a:lstStyle/>
        <a:p>
          <a:endParaRPr lang="ru-RU"/>
        </a:p>
      </dgm:t>
    </dgm:pt>
    <dgm:pt modelId="{B35D81DC-D62F-439F-BDA3-F2997CE9AA6A}" type="pres">
      <dgm:prSet presAssocID="{098FF810-D723-4126-91E5-76E217DDE773}" presName="c6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3D40A-12FB-4072-80D1-3369F6267086}" type="pres">
      <dgm:prSet presAssocID="{098FF810-D723-4126-91E5-76E217DDE773}" presName="comp7" presStyleCnt="0"/>
      <dgm:spPr/>
    </dgm:pt>
    <dgm:pt modelId="{23604A79-7A18-4C49-8AE7-C23E2779CC7E}" type="pres">
      <dgm:prSet presAssocID="{098FF810-D723-4126-91E5-76E217DDE773}" presName="circle7" presStyleLbl="node1" presStyleIdx="6" presStyleCnt="7" custScaleX="307215" custScaleY="94529" custLinFactNeighborX="-464" custLinFactNeighborY="1471"/>
      <dgm:spPr/>
      <dgm:t>
        <a:bodyPr/>
        <a:lstStyle/>
        <a:p>
          <a:endParaRPr lang="ru-RU"/>
        </a:p>
      </dgm:t>
    </dgm:pt>
    <dgm:pt modelId="{8D79FD55-18D1-4085-B6EE-A65C0558154E}" type="pres">
      <dgm:prSet presAssocID="{098FF810-D723-4126-91E5-76E217DDE773}" presName="c7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ECF88B-EE12-4D30-A79C-978F6E6AF386}" type="presOf" srcId="{760D45BE-0775-4634-99FC-806156831C68}" destId="{ACC6FB33-A4FA-47CA-ADFA-1305CF70B6C8}" srcOrd="1" destOrd="0" presId="urn:microsoft.com/office/officeart/2005/8/layout/venn2"/>
    <dgm:cxn modelId="{C5A10782-6396-45F5-93D7-EAE91800DEBC}" type="presOf" srcId="{CD8674D2-6662-4640-8250-E49DC65C8DFB}" destId="{502525B9-6189-441C-86CE-111C0861D9C0}" srcOrd="1" destOrd="0" presId="urn:microsoft.com/office/officeart/2005/8/layout/venn2"/>
    <dgm:cxn modelId="{41BAC786-49CE-465F-BB8A-F4A89418F983}" type="presOf" srcId="{098FF810-D723-4126-91E5-76E217DDE773}" destId="{C3532610-650E-4237-847E-D4F694CC4FF7}" srcOrd="0" destOrd="0" presId="urn:microsoft.com/office/officeart/2005/8/layout/venn2"/>
    <dgm:cxn modelId="{8688B9AD-E4BB-43FA-9A83-B52CB31F345E}" srcId="{098FF810-D723-4126-91E5-76E217DDE773}" destId="{CD8674D2-6662-4640-8250-E49DC65C8DFB}" srcOrd="4" destOrd="0" parTransId="{02E2D6BA-21B0-446C-949A-91BBE731D3BA}" sibTransId="{6CC0AEB5-DC80-4177-ABA3-9F0F4604C52B}"/>
    <dgm:cxn modelId="{08DDC58C-E55A-4C3E-8F12-B422FB40E8CF}" type="presOf" srcId="{13BEE6D3-CB50-4947-8665-2F542C27D1DD}" destId="{9A5CA4D3-B16D-423F-AB53-73833CA3D59B}" srcOrd="1" destOrd="0" presId="urn:microsoft.com/office/officeart/2005/8/layout/venn2"/>
    <dgm:cxn modelId="{6897D613-2D9A-467D-960F-58A72A43A286}" type="presOf" srcId="{F4D0430A-A90F-47D0-896A-B49866397BB6}" destId="{5C25B29C-3EFC-42D1-8D62-FCFD59CD44FD}" srcOrd="0" destOrd="0" presId="urn:microsoft.com/office/officeart/2005/8/layout/venn2"/>
    <dgm:cxn modelId="{FD7D95EF-151C-4C9A-AA9F-09D7FE5F66A5}" srcId="{098FF810-D723-4126-91E5-76E217DDE773}" destId="{9FC7AFDF-1319-416F-A44A-87046359640C}" srcOrd="6" destOrd="0" parTransId="{8C7A923C-6153-4140-8FBF-C2CDA5D45491}" sibTransId="{C9E3EE72-2E6E-4C34-92AB-47ED21A39583}"/>
    <dgm:cxn modelId="{2C35BF12-01C0-4F50-8AD9-7F2483B879AF}" srcId="{098FF810-D723-4126-91E5-76E217DDE773}" destId="{760D45BE-0775-4634-99FC-806156831C68}" srcOrd="0" destOrd="0" parTransId="{4601FA97-2664-4880-9C2C-44B769EDEFAE}" sibTransId="{1340F50F-E60E-41F0-B82F-0A3070F00121}"/>
    <dgm:cxn modelId="{026330A0-A852-40FF-8AFE-9E1498BE59CD}" type="presOf" srcId="{48157CDC-EA72-4F76-9235-53718176F9AF}" destId="{483301BB-C161-430B-A325-AD8F6F452B49}" srcOrd="0" destOrd="0" presId="urn:microsoft.com/office/officeart/2005/8/layout/venn2"/>
    <dgm:cxn modelId="{77AD2255-902E-48FB-B2F4-8AE63AAC271E}" type="presOf" srcId="{760D45BE-0775-4634-99FC-806156831C68}" destId="{7E9610FF-1ACE-4E39-96D2-A8539EA97663}" srcOrd="0" destOrd="0" presId="urn:microsoft.com/office/officeart/2005/8/layout/venn2"/>
    <dgm:cxn modelId="{91DA00B1-F3B9-4D9E-93CC-05B2710E1F8B}" srcId="{098FF810-D723-4126-91E5-76E217DDE773}" destId="{9858F410-3FD0-42B6-A6A4-9C51FAA86A6E}" srcOrd="2" destOrd="0" parTransId="{56F85C77-311C-4C1B-A674-6EE210983235}" sibTransId="{01CA6420-D558-4703-82B1-86D1D39FEDCF}"/>
    <dgm:cxn modelId="{02C27289-1753-4612-A93A-340D09CF603D}" type="presOf" srcId="{48157CDC-EA72-4F76-9235-53718176F9AF}" destId="{BA90B5FB-CB54-40BB-A824-00F001720C4B}" srcOrd="1" destOrd="0" presId="urn:microsoft.com/office/officeart/2005/8/layout/venn2"/>
    <dgm:cxn modelId="{C1A14F33-F154-4A74-A0C2-FDAAAED52FB9}" type="presOf" srcId="{F4D0430A-A90F-47D0-896A-B49866397BB6}" destId="{B35D81DC-D62F-439F-BDA3-F2997CE9AA6A}" srcOrd="1" destOrd="0" presId="urn:microsoft.com/office/officeart/2005/8/layout/venn2"/>
    <dgm:cxn modelId="{06C2A031-AF0D-495F-BAC9-8BF6D7CEB3C2}" type="presOf" srcId="{9FC7AFDF-1319-416F-A44A-87046359640C}" destId="{23604A79-7A18-4C49-8AE7-C23E2779CC7E}" srcOrd="0" destOrd="0" presId="urn:microsoft.com/office/officeart/2005/8/layout/venn2"/>
    <dgm:cxn modelId="{9F6896C6-80D3-4759-A8F5-53B16F027F32}" type="presOf" srcId="{9858F410-3FD0-42B6-A6A4-9C51FAA86A6E}" destId="{8E59C1A9-D108-47A1-ABCA-8F3D3F11A642}" srcOrd="1" destOrd="0" presId="urn:microsoft.com/office/officeart/2005/8/layout/venn2"/>
    <dgm:cxn modelId="{AD1B5D4B-F6D8-460D-B503-DA35ADA0DA9E}" type="presOf" srcId="{CD8674D2-6662-4640-8250-E49DC65C8DFB}" destId="{9C8B366F-AA1D-4B4A-AF8C-6D5F97BBA11E}" srcOrd="0" destOrd="0" presId="urn:microsoft.com/office/officeart/2005/8/layout/venn2"/>
    <dgm:cxn modelId="{D2E34D38-6A1D-4438-B92B-903F8A3BAEFA}" srcId="{098FF810-D723-4126-91E5-76E217DDE773}" destId="{48157CDC-EA72-4F76-9235-53718176F9AF}" srcOrd="3" destOrd="0" parTransId="{21FE4660-AE59-4065-A504-60D43B046CAD}" sibTransId="{7C83C148-036C-4635-901B-22759162ABE6}"/>
    <dgm:cxn modelId="{9F2BF1C6-5C5D-4F5E-95AE-77107F068A54}" srcId="{098FF810-D723-4126-91E5-76E217DDE773}" destId="{F4D0430A-A90F-47D0-896A-B49866397BB6}" srcOrd="5" destOrd="0" parTransId="{38DF0E0E-7EE7-4259-85AD-1B3FC4B43524}" sibTransId="{A9839285-C4D4-4DCB-902A-DE3164A4E2E4}"/>
    <dgm:cxn modelId="{52296806-060E-495A-9D3D-0D113886BA09}" type="presOf" srcId="{13BEE6D3-CB50-4947-8665-2F542C27D1DD}" destId="{8D5BA5C0-0834-4299-ABA2-7B1A57F9672F}" srcOrd="0" destOrd="0" presId="urn:microsoft.com/office/officeart/2005/8/layout/venn2"/>
    <dgm:cxn modelId="{1CA30FF1-5811-47E6-986E-0DBE7E5AF614}" srcId="{098FF810-D723-4126-91E5-76E217DDE773}" destId="{13BEE6D3-CB50-4947-8665-2F542C27D1DD}" srcOrd="1" destOrd="0" parTransId="{8F84A597-E393-48D7-9D95-21659E92AD2F}" sibTransId="{7FE3E26B-8DB1-4436-AB27-6AAFB3B3A14A}"/>
    <dgm:cxn modelId="{4CE03824-04A2-40A4-B020-CA2B1327E3E8}" type="presOf" srcId="{9858F410-3FD0-42B6-A6A4-9C51FAA86A6E}" destId="{6B38E5C9-2575-44D8-ACCA-6324C1E29EE4}" srcOrd="0" destOrd="0" presId="urn:microsoft.com/office/officeart/2005/8/layout/venn2"/>
    <dgm:cxn modelId="{32284D04-D981-480A-8688-8A331CC6EB16}" type="presOf" srcId="{9FC7AFDF-1319-416F-A44A-87046359640C}" destId="{8D79FD55-18D1-4085-B6EE-A65C0558154E}" srcOrd="1" destOrd="0" presId="urn:microsoft.com/office/officeart/2005/8/layout/venn2"/>
    <dgm:cxn modelId="{E9364EBD-D4E8-4381-AB30-173D523C5010}" type="presParOf" srcId="{C3532610-650E-4237-847E-D4F694CC4FF7}" destId="{05BE0B38-3477-4570-B2D5-0DF5397CCA52}" srcOrd="0" destOrd="0" presId="urn:microsoft.com/office/officeart/2005/8/layout/venn2"/>
    <dgm:cxn modelId="{27DA447E-3F73-4416-B033-B072717C3721}" type="presParOf" srcId="{05BE0B38-3477-4570-B2D5-0DF5397CCA52}" destId="{7E9610FF-1ACE-4E39-96D2-A8539EA97663}" srcOrd="0" destOrd="0" presId="urn:microsoft.com/office/officeart/2005/8/layout/venn2"/>
    <dgm:cxn modelId="{293B9E48-075C-4EB4-BDE2-581FBCE1D2D2}" type="presParOf" srcId="{05BE0B38-3477-4570-B2D5-0DF5397CCA52}" destId="{ACC6FB33-A4FA-47CA-ADFA-1305CF70B6C8}" srcOrd="1" destOrd="0" presId="urn:microsoft.com/office/officeart/2005/8/layout/venn2"/>
    <dgm:cxn modelId="{27186E6E-8C28-49E5-85D4-1F4D175796B4}" type="presParOf" srcId="{C3532610-650E-4237-847E-D4F694CC4FF7}" destId="{A5D70DCE-ADD5-4421-88A3-864A62FAEB68}" srcOrd="1" destOrd="0" presId="urn:microsoft.com/office/officeart/2005/8/layout/venn2"/>
    <dgm:cxn modelId="{AA1BBCC2-D4B4-4CAB-906D-5EC4E968BC7A}" type="presParOf" srcId="{A5D70DCE-ADD5-4421-88A3-864A62FAEB68}" destId="{8D5BA5C0-0834-4299-ABA2-7B1A57F9672F}" srcOrd="0" destOrd="0" presId="urn:microsoft.com/office/officeart/2005/8/layout/venn2"/>
    <dgm:cxn modelId="{AA687019-2593-45ED-B890-ABDA5C82256E}" type="presParOf" srcId="{A5D70DCE-ADD5-4421-88A3-864A62FAEB68}" destId="{9A5CA4D3-B16D-423F-AB53-73833CA3D59B}" srcOrd="1" destOrd="0" presId="urn:microsoft.com/office/officeart/2005/8/layout/venn2"/>
    <dgm:cxn modelId="{48F9FC68-720E-431B-BF41-109DC7CE34F8}" type="presParOf" srcId="{C3532610-650E-4237-847E-D4F694CC4FF7}" destId="{0363C7FF-36A9-4120-BBF4-82D253AAEF36}" srcOrd="2" destOrd="0" presId="urn:microsoft.com/office/officeart/2005/8/layout/venn2"/>
    <dgm:cxn modelId="{58A70D42-D3B2-45BC-BAC8-936DC781F0BB}" type="presParOf" srcId="{0363C7FF-36A9-4120-BBF4-82D253AAEF36}" destId="{6B38E5C9-2575-44D8-ACCA-6324C1E29EE4}" srcOrd="0" destOrd="0" presId="urn:microsoft.com/office/officeart/2005/8/layout/venn2"/>
    <dgm:cxn modelId="{A32D5D86-0CDE-42DC-80DD-71A438B42E46}" type="presParOf" srcId="{0363C7FF-36A9-4120-BBF4-82D253AAEF36}" destId="{8E59C1A9-D108-47A1-ABCA-8F3D3F11A642}" srcOrd="1" destOrd="0" presId="urn:microsoft.com/office/officeart/2005/8/layout/venn2"/>
    <dgm:cxn modelId="{9F2335F7-F1EF-4CFD-BB3C-2D77657C2E00}" type="presParOf" srcId="{C3532610-650E-4237-847E-D4F694CC4FF7}" destId="{F0284C84-B829-486C-B844-F56A90799069}" srcOrd="3" destOrd="0" presId="urn:microsoft.com/office/officeart/2005/8/layout/venn2"/>
    <dgm:cxn modelId="{C652A92A-8259-4E88-9430-7DA596B2AB1E}" type="presParOf" srcId="{F0284C84-B829-486C-B844-F56A90799069}" destId="{483301BB-C161-430B-A325-AD8F6F452B49}" srcOrd="0" destOrd="0" presId="urn:microsoft.com/office/officeart/2005/8/layout/venn2"/>
    <dgm:cxn modelId="{C05F6A54-E0F9-4792-9996-6B1DFEB25B09}" type="presParOf" srcId="{F0284C84-B829-486C-B844-F56A90799069}" destId="{BA90B5FB-CB54-40BB-A824-00F001720C4B}" srcOrd="1" destOrd="0" presId="urn:microsoft.com/office/officeart/2005/8/layout/venn2"/>
    <dgm:cxn modelId="{73B8F2D8-82D7-44BA-987F-AA52FC8904F1}" type="presParOf" srcId="{C3532610-650E-4237-847E-D4F694CC4FF7}" destId="{5CC4360E-B26E-485C-98D2-7BE5AB5759E4}" srcOrd="4" destOrd="0" presId="urn:microsoft.com/office/officeart/2005/8/layout/venn2"/>
    <dgm:cxn modelId="{8F899F38-D53B-4B2F-B899-FA021334A3C8}" type="presParOf" srcId="{5CC4360E-B26E-485C-98D2-7BE5AB5759E4}" destId="{9C8B366F-AA1D-4B4A-AF8C-6D5F97BBA11E}" srcOrd="0" destOrd="0" presId="urn:microsoft.com/office/officeart/2005/8/layout/venn2"/>
    <dgm:cxn modelId="{98B9B931-4EEC-4A39-916B-F1B9CF216514}" type="presParOf" srcId="{5CC4360E-B26E-485C-98D2-7BE5AB5759E4}" destId="{502525B9-6189-441C-86CE-111C0861D9C0}" srcOrd="1" destOrd="0" presId="urn:microsoft.com/office/officeart/2005/8/layout/venn2"/>
    <dgm:cxn modelId="{89C2AC6F-E675-443B-A664-E3FE2F4BC3E3}" type="presParOf" srcId="{C3532610-650E-4237-847E-D4F694CC4FF7}" destId="{6D3B8253-8F92-4057-8050-7BF1D68D68DB}" srcOrd="5" destOrd="0" presId="urn:microsoft.com/office/officeart/2005/8/layout/venn2"/>
    <dgm:cxn modelId="{63CCC474-AD77-4A4D-A6E3-7A4C58937A89}" type="presParOf" srcId="{6D3B8253-8F92-4057-8050-7BF1D68D68DB}" destId="{5C25B29C-3EFC-42D1-8D62-FCFD59CD44FD}" srcOrd="0" destOrd="0" presId="urn:microsoft.com/office/officeart/2005/8/layout/venn2"/>
    <dgm:cxn modelId="{6C029EA2-C6E6-4AF9-A0A3-90C0BE65842F}" type="presParOf" srcId="{6D3B8253-8F92-4057-8050-7BF1D68D68DB}" destId="{B35D81DC-D62F-439F-BDA3-F2997CE9AA6A}" srcOrd="1" destOrd="0" presId="urn:microsoft.com/office/officeart/2005/8/layout/venn2"/>
    <dgm:cxn modelId="{54A8B746-7C02-4DB4-90CC-070CCB39B482}" type="presParOf" srcId="{C3532610-650E-4237-847E-D4F694CC4FF7}" destId="{5583D40A-12FB-4072-80D1-3369F6267086}" srcOrd="6" destOrd="0" presId="urn:microsoft.com/office/officeart/2005/8/layout/venn2"/>
    <dgm:cxn modelId="{1719E897-85C0-420A-99D0-46F35684537E}" type="presParOf" srcId="{5583D40A-12FB-4072-80D1-3369F6267086}" destId="{23604A79-7A18-4C49-8AE7-C23E2779CC7E}" srcOrd="0" destOrd="0" presId="urn:microsoft.com/office/officeart/2005/8/layout/venn2"/>
    <dgm:cxn modelId="{D7DBA546-4D6E-4AFB-9468-B4715C4510B4}" type="presParOf" srcId="{5583D40A-12FB-4072-80D1-3369F6267086}" destId="{8D79FD55-18D1-4085-B6EE-A65C0558154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610FF-1ACE-4E39-96D2-A8539EA97663}">
      <dsp:nvSpPr>
        <dsp:cNvPr id="0" name=""/>
        <dsp:cNvSpPr/>
      </dsp:nvSpPr>
      <dsp:spPr>
        <a:xfrm>
          <a:off x="1624097" y="0"/>
          <a:ext cx="5990604" cy="5760640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СУБЪЕКТ  РФ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96161" y="288032"/>
        <a:ext cx="2246476" cy="576064"/>
      </dsp:txXfrm>
    </dsp:sp>
    <dsp:sp modelId="{8D5BA5C0-0834-4299-ABA2-7B1A57F9672F}">
      <dsp:nvSpPr>
        <dsp:cNvPr id="0" name=""/>
        <dsp:cNvSpPr/>
      </dsp:nvSpPr>
      <dsp:spPr>
        <a:xfrm>
          <a:off x="1955848" y="864095"/>
          <a:ext cx="5360785" cy="489654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МУНИЦИПАЛЬНОЕ ОБРАЗОВАНИЕ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0321" y="1145647"/>
        <a:ext cx="2311838" cy="563102"/>
      </dsp:txXfrm>
    </dsp:sp>
    <dsp:sp modelId="{6B38E5C9-2575-44D8-ACCA-6324C1E29EE4}">
      <dsp:nvSpPr>
        <dsp:cNvPr id="0" name=""/>
        <dsp:cNvSpPr/>
      </dsp:nvSpPr>
      <dsp:spPr>
        <a:xfrm>
          <a:off x="2228111" y="1720691"/>
          <a:ext cx="4849905" cy="403244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НАСЕЛЕННЫЙ ПУНКТ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8151" y="1998930"/>
        <a:ext cx="2509826" cy="556477"/>
      </dsp:txXfrm>
    </dsp:sp>
    <dsp:sp modelId="{483301BB-C161-430B-A325-AD8F6F452B49}">
      <dsp:nvSpPr>
        <dsp:cNvPr id="0" name=""/>
        <dsp:cNvSpPr/>
      </dsp:nvSpPr>
      <dsp:spPr>
        <a:xfrm>
          <a:off x="2500381" y="2592288"/>
          <a:ext cx="4339026" cy="3168352"/>
        </a:xfrm>
        <a:prstGeom prst="ellipse">
          <a:avLst/>
        </a:prstGeom>
        <a:solidFill>
          <a:srgbClr val="6E84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ГЕНЕРАЛЬНЫЙ ПЛАН</a:t>
          </a:r>
          <a:endParaRPr lang="ru-RU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98357" y="2877439"/>
        <a:ext cx="2343074" cy="570303"/>
      </dsp:txXfrm>
    </dsp:sp>
    <dsp:sp modelId="{9C8B366F-AA1D-4B4A-AF8C-6D5F97BBA11E}">
      <dsp:nvSpPr>
        <dsp:cNvPr id="0" name=""/>
        <dsp:cNvSpPr/>
      </dsp:nvSpPr>
      <dsp:spPr>
        <a:xfrm>
          <a:off x="2738619" y="3445461"/>
          <a:ext cx="3879860" cy="2304256"/>
        </a:xfrm>
        <a:prstGeom prst="ellipse">
          <a:avLst/>
        </a:prstGeom>
        <a:gradFill flip="none" rotWithShape="0">
          <a:gsLst>
            <a:gs pos="0">
              <a:srgbClr val="6E84E0">
                <a:shade val="30000"/>
                <a:satMod val="115000"/>
              </a:srgbClr>
            </a:gs>
            <a:gs pos="50000">
              <a:srgbClr val="6E84E0">
                <a:shade val="67500"/>
                <a:satMod val="115000"/>
              </a:srgbClr>
            </a:gs>
            <a:gs pos="100000">
              <a:srgbClr val="6E84E0">
                <a:shade val="100000"/>
                <a:satMod val="115000"/>
              </a:srgbClr>
            </a:gs>
          </a:gsLst>
          <a:path path="circle">
            <a:fillToRect t="100000" r="100000"/>
          </a:path>
          <a:tileRect l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ПРАВИЛА ЗЕМЛЕПОЛЬЗОВАНИЯ И ЗАСТРОЙКИ</a:t>
          </a:r>
          <a:endParaRPr lang="ru-RU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7595" y="3733493"/>
        <a:ext cx="2521909" cy="576064"/>
      </dsp:txXfrm>
    </dsp:sp>
    <dsp:sp modelId="{5C25B29C-3EFC-42D1-8D62-FCFD59CD44FD}">
      <dsp:nvSpPr>
        <dsp:cNvPr id="0" name=""/>
        <dsp:cNvSpPr/>
      </dsp:nvSpPr>
      <dsp:spPr>
        <a:xfrm>
          <a:off x="3008926" y="4308915"/>
          <a:ext cx="3199171" cy="144016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 ПЛАНИРОВКИ И МЕЖЕВАНИЯ ТЕРРИТОРИИ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20793" y="4524219"/>
        <a:ext cx="2175436" cy="347078"/>
      </dsp:txXfrm>
    </dsp:sp>
    <dsp:sp modelId="{23604A79-7A18-4C49-8AE7-C23E2779CC7E}">
      <dsp:nvSpPr>
        <dsp:cNvPr id="0" name=""/>
        <dsp:cNvSpPr/>
      </dsp:nvSpPr>
      <dsp:spPr>
        <a:xfrm>
          <a:off x="3313190" y="4932892"/>
          <a:ext cx="2654632" cy="816821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ЗЕМЕЛЬНЫЙ УЧАСТОК</a:t>
          </a:r>
          <a:endParaRPr lang="ru-RU" sz="105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01952" y="5137097"/>
        <a:ext cx="1877108" cy="408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intStrokes/>
                    </a14:imgEffect>
                    <a14:imgEffect>
                      <a14:sharpenSoften amount="-5000"/>
                    </a14:imgEffect>
                  </a14:imgLayer>
                </a14:imgProps>
              </a:ext>
            </a:extLst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8FD713-526B-4398-A2F4-719A1FDC5336}" type="datetimeFigureOut">
              <a:rPr lang="ru-RU" smtClean="0">
                <a:solidFill>
                  <a:srgbClr val="564B3C"/>
                </a:solidFill>
              </a:rPr>
              <a:pPr/>
              <a:t>15.07.2020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BA1FC7-8ADF-436F-BC25-2C11D8F0D33C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6578" y="4509120"/>
            <a:ext cx="34110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МОСКВА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2020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560840" cy="4752528"/>
          </a:xfrm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Arial Narrow" pitchFamily="34" charset="0"/>
              </a:rPr>
              <a:t>ПРАВОПРИМЕНИТЕЛЬНАЯ ПРАКТИКА ИСПОЛНЕНИЯ ГОСУДАРСТВЕННЫХ КОНТРАКТОВ </a:t>
            </a:r>
            <a:br>
              <a:rPr lang="ru-RU" sz="36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3600" b="1" dirty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2400" b="1" i="1" dirty="0">
                <a:solidFill>
                  <a:srgbClr val="C00000"/>
                </a:solidFill>
                <a:latin typeface="Arial Narrow" pitchFamily="34" charset="0"/>
              </a:rPr>
              <a:t>Интеграция в контрактах как основная задача  для экономии финансовых ресурсов предприятия-Заказчика. </a:t>
            </a:r>
            <a:r>
              <a:rPr lang="ru-RU" sz="2400" b="1" i="1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ru-RU" sz="2400" b="1" i="1" dirty="0" smtClean="0">
                <a:solidFill>
                  <a:srgbClr val="C00000"/>
                </a:solidFill>
                <a:latin typeface="Arial Narrow" pitchFamily="34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latin typeface="Arial Narrow" pitchFamily="34" charset="0"/>
              </a:rPr>
              <a:t>Совмещение </a:t>
            </a:r>
            <a:r>
              <a:rPr lang="ru-RU" sz="2400" b="1" i="1" dirty="0">
                <a:solidFill>
                  <a:srgbClr val="C00000"/>
                </a:solidFill>
                <a:latin typeface="Arial Narrow" pitchFamily="34" charset="0"/>
              </a:rPr>
              <a:t>несовместимого, или кто их должен выполнять</a:t>
            </a:r>
            <a:r>
              <a:rPr lang="ru-RU" sz="2400" b="1" i="1" dirty="0" smtClean="0">
                <a:solidFill>
                  <a:srgbClr val="C00000"/>
                </a:solidFill>
                <a:latin typeface="Arial Narrow" pitchFamily="34" charset="0"/>
              </a:rPr>
              <a:t>?</a:t>
            </a:r>
            <a:br>
              <a:rPr lang="ru-RU" sz="2400" b="1" i="1" dirty="0" smtClean="0">
                <a:solidFill>
                  <a:srgbClr val="C00000"/>
                </a:solidFill>
                <a:latin typeface="Arial Narrow" pitchFamily="34" charset="0"/>
              </a:rPr>
            </a:b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445224"/>
            <a:ext cx="7200800" cy="1152128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/>
              <a:t>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3692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ТОЧНОСТЬ МАСШТАБОВ\О точности координат\ТДК 19.02.2020\no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705"/>
            <a:ext cx="8912021" cy="619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3923928" y="1817408"/>
            <a:ext cx="560914" cy="387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292080" y="3695872"/>
            <a:ext cx="324036" cy="387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80548494"/>
              </p:ext>
            </p:extLst>
          </p:nvPr>
        </p:nvGraphicFramePr>
        <p:xfrm>
          <a:off x="683568" y="692696"/>
          <a:ext cx="92890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Овал 1"/>
          <p:cNvSpPr/>
          <p:nvPr/>
        </p:nvSpPr>
        <p:spPr>
          <a:xfrm>
            <a:off x="4635522" y="6081735"/>
            <a:ext cx="1232622" cy="3600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ОКС</a:t>
            </a:r>
            <a:endParaRPr lang="ru-RU" sz="1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18373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ОБЩЕГО   К  ЧАСТНОМУ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779912" y="1124745"/>
            <a:ext cx="360040" cy="4956990"/>
          </a:xfrm>
          <a:prstGeom prst="downArrow">
            <a:avLst>
              <a:gd name="adj1" fmla="val 45942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КАРТОГРАФИЯ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ГЕОДЕЗИЯ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705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трелка вверх 48"/>
          <p:cNvSpPr/>
          <p:nvPr/>
        </p:nvSpPr>
        <p:spPr>
          <a:xfrm>
            <a:off x="7591967" y="2388455"/>
            <a:ext cx="45719" cy="2178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верх 49"/>
          <p:cNvSpPr/>
          <p:nvPr/>
        </p:nvSpPr>
        <p:spPr>
          <a:xfrm>
            <a:off x="1730426" y="465369"/>
            <a:ext cx="45719" cy="27068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8" name="Стрелка вверх 1037"/>
          <p:cNvSpPr/>
          <p:nvPr/>
        </p:nvSpPr>
        <p:spPr>
          <a:xfrm>
            <a:off x="4619556" y="476671"/>
            <a:ext cx="189230" cy="28591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3" name="Стрелка вверх 1032"/>
          <p:cNvSpPr/>
          <p:nvPr/>
        </p:nvSpPr>
        <p:spPr>
          <a:xfrm>
            <a:off x="4646219" y="5193129"/>
            <a:ext cx="201864" cy="203515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6991" y="16341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654" y="4585878"/>
            <a:ext cx="1142254" cy="1920048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/>
            <a:contourClr>
              <a:schemeClr val="accent1">
                <a:shade val="8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</a:t>
            </a:r>
          </a:p>
          <a:p>
            <a:pPr lvl="0" algn="ctr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ЗАКАЗЧИКА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6568" y="4361523"/>
            <a:ext cx="914400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Минимизация затрат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64122" y="5082910"/>
            <a:ext cx="1675586" cy="1350428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 конкретного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результата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«ПОД КЛЮЧ»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99610" y="5396644"/>
            <a:ext cx="1829121" cy="961256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Множественность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вариантов применения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12483" y="908673"/>
            <a:ext cx="2073026" cy="313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1200" b="1" dirty="0" smtClean="0"/>
              <a:t>. </a:t>
            </a:r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Геодезисты (изыскатели)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85248" y="553572"/>
            <a:ext cx="2088233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Кадастровые инженеры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89153" y="3335829"/>
            <a:ext cx="18002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Множественность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задач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Подрядчика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40708" y="6252896"/>
            <a:ext cx="1258706" cy="4639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Достоверность сведений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12520" y="2611720"/>
            <a:ext cx="2573787" cy="604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Профессиональные кадры Подрядчика</a:t>
            </a:r>
            <a:endParaRPr lang="ru-RU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89153" y="1298262"/>
            <a:ext cx="1800200" cy="313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Согласователи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96709" y="1692231"/>
            <a:ext cx="2605411" cy="313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Служба контроля и обеспечения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51916" y="2657771"/>
            <a:ext cx="2298303" cy="55795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Материально-техническое обеспечение 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Подрядчика</a:t>
            </a:r>
            <a:endParaRPr lang="ru-RU" sz="1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51916" y="476671"/>
            <a:ext cx="2298303" cy="198494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002060"/>
            </a:solidFill>
          </a:ln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/>
            <a:contourClr>
              <a:schemeClr val="accent2"/>
            </a:contourClr>
          </a:sp3d>
        </p:spPr>
        <p:style>
          <a:lnRef idx="0">
            <a:schemeClr val="accent2"/>
          </a:lnRef>
          <a:fillRef idx="1002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1. </a:t>
            </a:r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Компьютерная  техника;</a:t>
            </a:r>
          </a:p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Программное обеспечение;</a:t>
            </a:r>
          </a:p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Измерительная  аппаратура  для каждого вида работ;</a:t>
            </a:r>
          </a:p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4.Транспорт (автохозяйство);</a:t>
            </a:r>
          </a:p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Геокамера</a:t>
            </a:r>
            <a:endParaRPr lang="ru-RU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Поверки, сертификация, обслуживание  инструмента и оборудования</a:t>
            </a:r>
          </a:p>
          <a:p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19682" y="2559894"/>
            <a:ext cx="1806829" cy="6040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Сертификация, допуски, лицензии 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829788" y="543474"/>
            <a:ext cx="1994520" cy="308227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 КИ, страховка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Прямоугольник 1024"/>
          <p:cNvSpPr/>
          <p:nvPr/>
        </p:nvSpPr>
        <p:spPr>
          <a:xfrm>
            <a:off x="671924" y="867278"/>
            <a:ext cx="2213195" cy="824953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 изыскателей, страховка,</a:t>
            </a:r>
          </a:p>
          <a:p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Компенсационный фонд  специалисты  в реестре НОПРИЗ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Прямоугольник 1027"/>
          <p:cNvSpPr/>
          <p:nvPr/>
        </p:nvSpPr>
        <p:spPr>
          <a:xfrm>
            <a:off x="671924" y="1692231"/>
            <a:ext cx="2223069" cy="737655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Лицензии ФСБ, 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Росатома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Сертификаты-допуски  к работам монополистов (энергетика)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Стрелка вправо 1030"/>
          <p:cNvSpPr/>
          <p:nvPr/>
        </p:nvSpPr>
        <p:spPr>
          <a:xfrm>
            <a:off x="3211722" y="5708996"/>
            <a:ext cx="540742" cy="16827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34" name="Стрелка вправо 1033"/>
          <p:cNvSpPr/>
          <p:nvPr/>
        </p:nvSpPr>
        <p:spPr>
          <a:xfrm rot="19891062">
            <a:off x="5791218" y="3452552"/>
            <a:ext cx="716254" cy="2057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12595457">
            <a:off x="2789298" y="3439890"/>
            <a:ext cx="973288" cy="198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5" name="Прямоугольник 1034"/>
          <p:cNvSpPr/>
          <p:nvPr/>
        </p:nvSpPr>
        <p:spPr>
          <a:xfrm>
            <a:off x="3440708" y="2093906"/>
            <a:ext cx="2541276" cy="3573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Непрофильные специалисты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7" name="Прямоугольник 1036"/>
          <p:cNvSpPr/>
          <p:nvPr/>
        </p:nvSpPr>
        <p:spPr>
          <a:xfrm>
            <a:off x="3440707" y="4444316"/>
            <a:ext cx="2612889" cy="748813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КОНТРАКТ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Стрелка вверх 59"/>
          <p:cNvSpPr/>
          <p:nvPr/>
        </p:nvSpPr>
        <p:spPr>
          <a:xfrm>
            <a:off x="4646219" y="4259765"/>
            <a:ext cx="201864" cy="203515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3" name="TextBox 1042"/>
          <p:cNvSpPr txBox="1"/>
          <p:nvPr/>
        </p:nvSpPr>
        <p:spPr>
          <a:xfrm>
            <a:off x="133801" y="3867045"/>
            <a:ext cx="216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ЗАКАЗЧИК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4" name="TextBox 1043"/>
          <p:cNvSpPr txBox="1"/>
          <p:nvPr/>
        </p:nvSpPr>
        <p:spPr>
          <a:xfrm>
            <a:off x="6087277" y="3308348"/>
            <a:ext cx="2714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ПОДРЯДЧИК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5" name="Прямоугольник 1044"/>
          <p:cNvSpPr/>
          <p:nvPr/>
        </p:nvSpPr>
        <p:spPr>
          <a:xfrm>
            <a:off x="6845598" y="5415043"/>
            <a:ext cx="1584176" cy="2699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Владение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845598" y="5742282"/>
            <a:ext cx="1584176" cy="2699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Распоряжение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845598" y="6087921"/>
            <a:ext cx="1584176" cy="2699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6" name="Стрелка вправо 1045"/>
          <p:cNvSpPr/>
          <p:nvPr/>
        </p:nvSpPr>
        <p:spPr>
          <a:xfrm>
            <a:off x="5773481" y="5522982"/>
            <a:ext cx="978408" cy="90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>
            <a:off x="5773481" y="5845304"/>
            <a:ext cx="978408" cy="90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>
            <a:off x="5773481" y="6207554"/>
            <a:ext cx="978408" cy="906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034" y="105330"/>
            <a:ext cx="8103900" cy="36003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Как </a:t>
            </a:r>
            <a:r>
              <a:rPr lang="ru-RU" sz="2400" b="1" smtClean="0">
                <a:solidFill>
                  <a:srgbClr val="FF0000"/>
                </a:solidFill>
              </a:rPr>
              <a:t>это работает</a:t>
            </a:r>
            <a:r>
              <a:rPr lang="en-US" sz="2400" b="1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04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56872" cy="3600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ВИДЫ РАБОТ ИЗ  ТЕХЗАДАНИЙ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76672"/>
            <a:ext cx="2880320" cy="61206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обороны РФ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на проведение комплекса </a:t>
            </a:r>
            <a:r>
              <a:rPr lang="ru-RU" sz="1000" b="1" dirty="0" smtClean="0">
                <a:solidFill>
                  <a:schemeClr val="tx1"/>
                </a:solidFill>
              </a:rPr>
              <a:t>кадастровых </a:t>
            </a:r>
            <a:r>
              <a:rPr lang="ru-RU" sz="1000" b="1" dirty="0">
                <a:solidFill>
                  <a:schemeClr val="tx1"/>
                </a:solidFill>
              </a:rPr>
              <a:t>работ на </a:t>
            </a:r>
            <a:r>
              <a:rPr lang="ru-RU" sz="1000" b="1" dirty="0" smtClean="0">
                <a:solidFill>
                  <a:schemeClr val="tx1"/>
                </a:solidFill>
              </a:rPr>
              <a:t>территории ЗУ с   КН __(250 га). (РАЗДЕЛ на 3 участка)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Требования </a:t>
            </a:r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исполнителю работ</a:t>
            </a:r>
            <a:r>
              <a:rPr lang="ru-RU" sz="1000" b="1" dirty="0" smtClean="0">
                <a:solidFill>
                  <a:schemeClr val="tx1"/>
                </a:solidFill>
              </a:rPr>
              <a:t>: Лицензия </a:t>
            </a:r>
            <a:r>
              <a:rPr lang="ru-RU" sz="1000" b="1" dirty="0">
                <a:solidFill>
                  <a:schemeClr val="tx1"/>
                </a:solidFill>
              </a:rPr>
              <a:t>на выполнение работ, связанных с использованием сведений, составляющих </a:t>
            </a:r>
            <a:r>
              <a:rPr lang="ru-RU" sz="1000" b="1" dirty="0" err="1" smtClean="0">
                <a:solidFill>
                  <a:schemeClr val="tx1"/>
                </a:solidFill>
              </a:rPr>
              <a:t>гостайну</a:t>
            </a:r>
            <a:r>
              <a:rPr lang="ru-RU" sz="1000" b="1" dirty="0">
                <a:solidFill>
                  <a:schemeClr val="tx1"/>
                </a:solidFill>
              </a:rPr>
              <a:t>; </a:t>
            </a:r>
            <a:r>
              <a:rPr lang="ru-RU" sz="1000" b="1" dirty="0" smtClean="0">
                <a:solidFill>
                  <a:schemeClr val="tx1"/>
                </a:solidFill>
              </a:rPr>
              <a:t> действующая </a:t>
            </a:r>
            <a:r>
              <a:rPr lang="ru-RU" sz="1000" b="1" dirty="0">
                <a:solidFill>
                  <a:schemeClr val="tx1"/>
                </a:solidFill>
              </a:rPr>
              <a:t>лицензия на геодезическую деятельность; 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работ</a:t>
            </a:r>
            <a:r>
              <a:rPr lang="ru-RU" sz="1000" b="1" dirty="0" smtClean="0">
                <a:solidFill>
                  <a:schemeClr val="tx1"/>
                </a:solidFill>
              </a:rPr>
              <a:t>: Подготовка </a:t>
            </a:r>
            <a:r>
              <a:rPr lang="ru-RU" sz="1000" b="1" dirty="0">
                <a:solidFill>
                  <a:schemeClr val="tx1"/>
                </a:solidFill>
              </a:rPr>
              <a:t>схемы раздела с приложением картографического изображения (в масштабе 1:2000 с отображением местоположения улиц, дорог общего пользования, инженерной инфраструктуры и т.п.) и проведение необходимых мероприятий с целью согласования схемы с администрацией МО </a:t>
            </a:r>
            <a:r>
              <a:rPr lang="ru-RU" sz="1000" b="1" dirty="0" smtClean="0">
                <a:solidFill>
                  <a:schemeClr val="tx1"/>
                </a:solidFill>
              </a:rPr>
              <a:t>; </a:t>
            </a:r>
            <a:r>
              <a:rPr lang="ru-RU" sz="1000" b="1" dirty="0">
                <a:solidFill>
                  <a:schemeClr val="tx1"/>
                </a:solidFill>
              </a:rPr>
              <a:t>Полевое обследование и оценка состояния пунктов государственной геодезической сети (ГГС) и опорной межевой сети (ОМС), опорных межевых знаков (ОМЗ). Закладка пунктов ОМЗ. Выполнение кадастровой съемки М </a:t>
            </a:r>
            <a:r>
              <a:rPr lang="ru-RU" sz="1000" b="1" dirty="0" smtClean="0">
                <a:solidFill>
                  <a:schemeClr val="tx1"/>
                </a:solidFill>
              </a:rPr>
              <a:t>1:2000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Создание метрической 3D модели местности с </a:t>
            </a:r>
            <a:r>
              <a:rPr lang="ru-RU" sz="1000" b="1" dirty="0" smtClean="0">
                <a:solidFill>
                  <a:schemeClr val="tx1"/>
                </a:solidFill>
              </a:rPr>
              <a:t>точностью: М </a:t>
            </a:r>
            <a:r>
              <a:rPr lang="ru-RU" sz="1000" b="1" dirty="0">
                <a:solidFill>
                  <a:schemeClr val="tx1"/>
                </a:solidFill>
              </a:rPr>
              <a:t>1:10 000 в виде панно на территорию, указанную </a:t>
            </a:r>
            <a:r>
              <a:rPr lang="ru-RU" sz="1000" b="1" dirty="0" smtClean="0">
                <a:solidFill>
                  <a:schemeClr val="tx1"/>
                </a:solidFill>
              </a:rPr>
              <a:t>Заказчиком, </a:t>
            </a:r>
            <a:r>
              <a:rPr lang="ru-RU" sz="1000" b="1" dirty="0">
                <a:solidFill>
                  <a:schemeClr val="tx1"/>
                </a:solidFill>
              </a:rPr>
              <a:t>с последующим предоставлением  Заказчику исходных 3D модели местности в электронном виде векторного изображения.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Отражение границ частей земельного участка, ограниченных в использовании и (или) обремененных сервитутами, в межевом плане на основе имеющихся документов и обозначение их на </a:t>
            </a:r>
            <a:r>
              <a:rPr lang="ru-RU" sz="1000" b="1" dirty="0" smtClean="0">
                <a:solidFill>
                  <a:schemeClr val="tx1"/>
                </a:solidFill>
              </a:rPr>
              <a:t>местности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Предварительный просмотр подготовительных материалов в органе кадастрового учета</a:t>
            </a:r>
            <a:endParaRPr lang="ru-RU" sz="1000" b="1" dirty="0" smtClean="0">
              <a:solidFill>
                <a:schemeClr val="tx1"/>
              </a:solidFill>
            </a:endParaRPr>
          </a:p>
          <a:p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76672"/>
            <a:ext cx="3168352" cy="61206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ПАО «Газпром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работ:. 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1000" b="1" dirty="0" smtClean="0">
                <a:solidFill>
                  <a:schemeClr val="tx1"/>
                </a:solidFill>
              </a:rPr>
              <a:t>Подготовка </a:t>
            </a:r>
            <a:r>
              <a:rPr lang="ru-RU" sz="1000" b="1" dirty="0">
                <a:solidFill>
                  <a:schemeClr val="tx1"/>
                </a:solidFill>
              </a:rPr>
              <a:t>и утверждение в установленном порядке документации по планировке </a:t>
            </a:r>
            <a:r>
              <a:rPr lang="ru-RU" sz="1000" b="1" dirty="0" smtClean="0">
                <a:solidFill>
                  <a:schemeClr val="tx1"/>
                </a:solidFill>
              </a:rPr>
              <a:t>территории. В </a:t>
            </a:r>
            <a:r>
              <a:rPr lang="ru-RU" sz="1000" b="1" dirty="0">
                <a:solidFill>
                  <a:schemeClr val="tx1"/>
                </a:solidFill>
              </a:rPr>
              <a:t>том числе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−</a:t>
            </a:r>
            <a:r>
              <a:rPr lang="ru-RU" sz="1000" b="1" dirty="0" smtClean="0">
                <a:solidFill>
                  <a:schemeClr val="tx1"/>
                </a:solidFill>
              </a:rPr>
              <a:t>разработка ПП  и ПМ территории в </a:t>
            </a:r>
            <a:r>
              <a:rPr lang="ru-RU" sz="1000" b="1" dirty="0">
                <a:solidFill>
                  <a:schemeClr val="tx1"/>
                </a:solidFill>
              </a:rPr>
              <a:t>соответствии со </a:t>
            </a:r>
            <a:r>
              <a:rPr lang="ru-RU" sz="1000" b="1" dirty="0" smtClean="0">
                <a:solidFill>
                  <a:schemeClr val="tx1"/>
                </a:solidFill>
              </a:rPr>
              <a:t>ст. 42, 43  </a:t>
            </a:r>
            <a:r>
              <a:rPr lang="ru-RU" sz="1000" b="1" dirty="0" err="1" smtClean="0">
                <a:solidFill>
                  <a:schemeClr val="tx1"/>
                </a:solidFill>
              </a:rPr>
              <a:t>ГрК</a:t>
            </a:r>
            <a:r>
              <a:rPr lang="ru-RU" sz="1000" b="1" dirty="0" smtClean="0">
                <a:solidFill>
                  <a:schemeClr val="tx1"/>
                </a:solidFill>
              </a:rPr>
              <a:t> РФ и </a:t>
            </a:r>
            <a:r>
              <a:rPr lang="ru-RU" sz="1000" b="1" dirty="0" err="1" smtClean="0">
                <a:solidFill>
                  <a:schemeClr val="tx1"/>
                </a:solidFill>
              </a:rPr>
              <a:t>Пост.Правительства</a:t>
            </a:r>
            <a:r>
              <a:rPr lang="ru-RU" sz="1000" b="1" dirty="0" smtClean="0">
                <a:solidFill>
                  <a:schemeClr val="tx1"/>
                </a:solidFill>
              </a:rPr>
              <a:t> РФ от </a:t>
            </a:r>
            <a:r>
              <a:rPr lang="ru-RU" sz="1000" b="1" dirty="0">
                <a:solidFill>
                  <a:schemeClr val="tx1"/>
                </a:solidFill>
              </a:rPr>
              <a:t>12.05.2017 г. N 564 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b="1" dirty="0">
              <a:solidFill>
                <a:schemeClr val="tx1"/>
              </a:solidFill>
            </a:endParaRPr>
          </a:p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утверждение </a:t>
            </a:r>
            <a:r>
              <a:rPr lang="ru-RU" sz="1000" b="1" dirty="0">
                <a:solidFill>
                  <a:schemeClr val="tx1"/>
                </a:solidFill>
              </a:rPr>
              <a:t>документации по планировке </a:t>
            </a:r>
            <a:r>
              <a:rPr lang="ru-RU" sz="1000" b="1" dirty="0" smtClean="0">
                <a:solidFill>
                  <a:schemeClr val="tx1"/>
                </a:solidFill>
              </a:rPr>
              <a:t>территории.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Кадастровые работы по установлению (формированию) границ земельных участков 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000" b="1" dirty="0" smtClean="0">
                <a:solidFill>
                  <a:schemeClr val="tx1"/>
                </a:solidFill>
              </a:rPr>
              <a:t>в том числе закрепление границ межевыми знаками установленной формы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Оформление прав ПАО «Газпром» на земельные (лесные) участки на период строительства 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объекта,</a:t>
            </a:r>
            <a:r>
              <a:rPr lang="ru-RU" sz="1000" b="1" dirty="0" smtClean="0">
                <a:solidFill>
                  <a:schemeClr val="tx1"/>
                </a:solidFill>
              </a:rPr>
              <a:t> в </a:t>
            </a:r>
            <a:r>
              <a:rPr lang="ru-RU" sz="1000" b="1" dirty="0" err="1" smtClean="0">
                <a:solidFill>
                  <a:schemeClr val="tx1"/>
                </a:solidFill>
              </a:rPr>
              <a:t>т.ч</a:t>
            </a:r>
            <a:r>
              <a:rPr lang="ru-RU" sz="1000" b="1" dirty="0" smtClean="0">
                <a:solidFill>
                  <a:schemeClr val="tx1"/>
                </a:solidFill>
              </a:rPr>
              <a:t>. заключение договоров аренды земельных, лесных участков. Установление публичных  сервитутов. Оценка земель. Сопровождение процедуры изъятия земель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4.Подготовка </a:t>
            </a:r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материалов по возврату земельных (лесных) участков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5.Установление </a:t>
            </a:r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границ зон с особыми условиями использования 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территорий</a:t>
            </a:r>
            <a:r>
              <a:rPr lang="ru-RU" sz="1000" b="1" dirty="0" smtClean="0">
                <a:solidFill>
                  <a:schemeClr val="tx1"/>
                </a:solidFill>
              </a:rPr>
              <a:t>, в </a:t>
            </a:r>
            <a:r>
              <a:rPr lang="ru-RU" sz="1000" b="1" dirty="0" err="1" smtClean="0">
                <a:solidFill>
                  <a:schemeClr val="tx1"/>
                </a:solidFill>
              </a:rPr>
              <a:t>т.ч</a:t>
            </a:r>
            <a:r>
              <a:rPr lang="ru-RU" sz="1000" b="1" dirty="0">
                <a:solidFill>
                  <a:schemeClr val="tx1"/>
                </a:solidFill>
              </a:rPr>
              <a:t>. согласование </a:t>
            </a:r>
            <a:r>
              <a:rPr lang="ru-RU" sz="1000" b="1" dirty="0" smtClean="0">
                <a:solidFill>
                  <a:schemeClr val="tx1"/>
                </a:solidFill>
              </a:rPr>
              <a:t> (</a:t>
            </a:r>
            <a:r>
              <a:rPr lang="ru-RU" sz="1000" b="1" dirty="0">
                <a:solidFill>
                  <a:schemeClr val="tx1"/>
                </a:solidFill>
              </a:rPr>
              <a:t>охранных зон, санитарно-защитных зон и зон минимальных </a:t>
            </a:r>
            <a:r>
              <a:rPr lang="ru-RU" sz="1000" b="1" dirty="0" smtClean="0">
                <a:solidFill>
                  <a:schemeClr val="tx1"/>
                </a:solidFill>
              </a:rPr>
              <a:t>расстояний  </a:t>
            </a:r>
            <a:r>
              <a:rPr lang="ru-RU" sz="1000" b="1" dirty="0">
                <a:solidFill>
                  <a:schemeClr val="tx1"/>
                </a:solidFill>
              </a:rPr>
              <a:t>с необходимыми органами государственной власти и местного самоуправления</a:t>
            </a:r>
            <a:r>
              <a:rPr lang="ru-RU" sz="1000" b="1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Получение разрешений на 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и ввод  объектов в эксплуатацию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УСЛОВИЯ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1000" b="1" dirty="0" smtClean="0">
                <a:solidFill>
                  <a:schemeClr val="tx1"/>
                </a:solidFill>
              </a:rPr>
              <a:t>плановая </a:t>
            </a:r>
            <a:r>
              <a:rPr lang="ru-RU" sz="1000" b="1" dirty="0">
                <a:solidFill>
                  <a:schemeClr val="tx1"/>
                </a:solidFill>
              </a:rPr>
              <a:t>привязка границ </a:t>
            </a:r>
            <a:r>
              <a:rPr lang="ru-RU" sz="1000" b="1" dirty="0" err="1" smtClean="0">
                <a:solidFill>
                  <a:schemeClr val="tx1"/>
                </a:solidFill>
              </a:rPr>
              <a:t>ЗУк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пунктам </a:t>
            </a:r>
            <a:r>
              <a:rPr lang="ru-RU" sz="1000" b="1" dirty="0" smtClean="0">
                <a:solidFill>
                  <a:schemeClr val="tx1"/>
                </a:solidFill>
              </a:rPr>
              <a:t>ГГС производится спутниковой </a:t>
            </a:r>
            <a:r>
              <a:rPr lang="ru-RU" sz="1000" b="1" dirty="0">
                <a:solidFill>
                  <a:schemeClr val="tx1"/>
                </a:solidFill>
              </a:rPr>
              <a:t>GPS </a:t>
            </a:r>
            <a:r>
              <a:rPr lang="ru-RU" sz="1000" b="1" dirty="0" smtClean="0">
                <a:solidFill>
                  <a:schemeClr val="tx1"/>
                </a:solidFill>
              </a:rPr>
              <a:t>аппаратурой. В </a:t>
            </a:r>
            <a:r>
              <a:rPr lang="ru-RU" sz="1000" b="1" dirty="0">
                <a:solidFill>
                  <a:schemeClr val="tx1"/>
                </a:solidFill>
              </a:rPr>
              <a:t>границах </a:t>
            </a:r>
            <a:r>
              <a:rPr lang="ru-RU" sz="1000" b="1" dirty="0" smtClean="0">
                <a:solidFill>
                  <a:schemeClr val="tx1"/>
                </a:solidFill>
              </a:rPr>
              <a:t>ЗОРИ </a:t>
            </a:r>
            <a:r>
              <a:rPr lang="ru-RU" sz="1000" b="1" dirty="0">
                <a:solidFill>
                  <a:schemeClr val="tx1"/>
                </a:solidFill>
              </a:rPr>
              <a:t>отобразить все попадающие границы </a:t>
            </a:r>
            <a:r>
              <a:rPr lang="ru-RU" sz="1000" b="1" dirty="0" smtClean="0">
                <a:solidFill>
                  <a:schemeClr val="tx1"/>
                </a:solidFill>
              </a:rPr>
              <a:t>ЗУ </a:t>
            </a:r>
            <a:r>
              <a:rPr lang="ru-RU" sz="1000" b="1" dirty="0">
                <a:solidFill>
                  <a:schemeClr val="tx1"/>
                </a:solidFill>
              </a:rPr>
              <a:t>всех </a:t>
            </a:r>
            <a:r>
              <a:rPr lang="ru-RU" sz="1000" b="1" dirty="0" smtClean="0">
                <a:solidFill>
                  <a:schemeClr val="tx1"/>
                </a:solidFill>
              </a:rPr>
              <a:t>землепользователей,  оси </a:t>
            </a:r>
            <a:r>
              <a:rPr lang="ru-RU" sz="1000" b="1" dirty="0">
                <a:solidFill>
                  <a:schemeClr val="tx1"/>
                </a:solidFill>
              </a:rPr>
              <a:t>газопроводов, площадки компрессорных станций, </a:t>
            </a:r>
            <a:r>
              <a:rPr lang="ru-RU" sz="1000" b="1" dirty="0" smtClean="0">
                <a:solidFill>
                  <a:schemeClr val="tx1"/>
                </a:solidFill>
              </a:rPr>
              <a:t>ГРС, </a:t>
            </a:r>
            <a:r>
              <a:rPr lang="ru-RU" sz="1000" b="1" dirty="0">
                <a:solidFill>
                  <a:schemeClr val="tx1"/>
                </a:solidFill>
              </a:rPr>
              <a:t>крановых узлов, </a:t>
            </a:r>
            <a:r>
              <a:rPr lang="ru-RU" sz="1000" b="1" dirty="0" smtClean="0">
                <a:solidFill>
                  <a:schemeClr val="tx1"/>
                </a:solidFill>
              </a:rPr>
              <a:t>РЛС, </a:t>
            </a:r>
            <a:r>
              <a:rPr lang="ru-RU" sz="1000" b="1" dirty="0">
                <a:solidFill>
                  <a:schemeClr val="tx1"/>
                </a:solidFill>
              </a:rPr>
              <a:t>площадок линейных производственных управлений, площадок и сетей водозаборных сооружений, объектов электросетевого хозяйства и </a:t>
            </a:r>
            <a:r>
              <a:rPr lang="ru-RU" sz="1000" b="1" dirty="0" err="1" smtClean="0">
                <a:solidFill>
                  <a:schemeClr val="tx1"/>
                </a:solidFill>
              </a:rPr>
              <a:t>пр</a:t>
            </a:r>
            <a:r>
              <a:rPr lang="ru-RU" sz="1000" b="1" dirty="0" smtClean="0">
                <a:solidFill>
                  <a:schemeClr val="tx1"/>
                </a:solidFill>
              </a:rPr>
              <a:t> .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476672"/>
            <a:ext cx="2664296" cy="61206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ПАО «МРСК</a:t>
            </a:r>
            <a:r>
              <a:rPr lang="ru-RU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выполнение геодезической съемки и землеустроительных работ - описание местоположения границ охранных зон объектов электросетевого хозяйства, подготовка сведений о границах публичного сервитута, оформление правоустанавливающих документов на земельные/лесные участки для нужд ПАО «МРСК 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«, в </a:t>
            </a:r>
            <a:r>
              <a:rPr lang="ru-RU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т.ч</a:t>
            </a:r>
            <a:r>
              <a:rPr lang="ru-RU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</a:t>
            </a:r>
          </a:p>
          <a:p>
            <a:pPr algn="just"/>
            <a:r>
              <a:rPr lang="ru-RU" sz="1000" b="1" dirty="0" smtClean="0">
                <a:solidFill>
                  <a:schemeClr val="tx1"/>
                </a:solidFill>
              </a:rPr>
              <a:t>1.развитие </a:t>
            </a:r>
            <a:r>
              <a:rPr lang="ru-RU" sz="1000" b="1" dirty="0">
                <a:solidFill>
                  <a:schemeClr val="tx1"/>
                </a:solidFill>
              </a:rPr>
              <a:t>планового съемочного обоснования методом </a:t>
            </a:r>
            <a:r>
              <a:rPr lang="ru-RU" sz="1000" b="1" dirty="0" err="1">
                <a:solidFill>
                  <a:schemeClr val="tx1"/>
                </a:solidFill>
              </a:rPr>
              <a:t>проложения</a:t>
            </a:r>
            <a:r>
              <a:rPr lang="ru-RU" sz="1000" b="1" dirty="0">
                <a:solidFill>
                  <a:schemeClr val="tx1"/>
                </a:solidFill>
              </a:rPr>
              <a:t> теодолитных ходов или методом GPS </a:t>
            </a:r>
            <a:r>
              <a:rPr lang="ru-RU" sz="1000" b="1" dirty="0" smtClean="0">
                <a:solidFill>
                  <a:schemeClr val="tx1"/>
                </a:solidFill>
              </a:rPr>
              <a:t>измерений; инструментальное </a:t>
            </a:r>
            <a:r>
              <a:rPr lang="ru-RU" sz="1000" b="1" dirty="0">
                <a:solidFill>
                  <a:schemeClr val="tx1"/>
                </a:solidFill>
              </a:rPr>
              <a:t>определение координат, </a:t>
            </a:r>
            <a:r>
              <a:rPr lang="ru-RU" sz="1000" b="1" dirty="0" smtClean="0">
                <a:solidFill>
                  <a:schemeClr val="tx1"/>
                </a:solidFill>
              </a:rPr>
              <a:t>горизонтальная </a:t>
            </a:r>
            <a:r>
              <a:rPr lang="ru-RU" sz="1000" b="1" dirty="0">
                <a:solidFill>
                  <a:schemeClr val="tx1"/>
                </a:solidFill>
              </a:rPr>
              <a:t>съемка в масштабе 1:2000. Обновление (подготовка) топографо-геодезической съемки </a:t>
            </a:r>
            <a:r>
              <a:rPr lang="ru-RU" sz="1000" b="1" dirty="0" smtClean="0">
                <a:solidFill>
                  <a:schemeClr val="tx1"/>
                </a:solidFill>
              </a:rPr>
              <a:t>территории. Комплекс   </a:t>
            </a:r>
            <a:r>
              <a:rPr lang="ru-RU" sz="1000" b="1" dirty="0">
                <a:solidFill>
                  <a:schemeClr val="tx1"/>
                </a:solidFill>
              </a:rPr>
              <a:t>работ по созданию описания местоположения границ публичного </a:t>
            </a:r>
            <a:r>
              <a:rPr lang="ru-RU" sz="1000" b="1" dirty="0" smtClean="0">
                <a:solidFill>
                  <a:schemeClr val="tx1"/>
                </a:solidFill>
              </a:rPr>
              <a:t>сервитута. Согласование </a:t>
            </a:r>
            <a:r>
              <a:rPr lang="ru-RU" sz="1000" b="1" dirty="0">
                <a:solidFill>
                  <a:schemeClr val="tx1"/>
                </a:solidFill>
              </a:rPr>
              <a:t>границ охранных зон объектов электросетевого хозяйства с Федеральной службой по экологическому, технологическому и атомному </a:t>
            </a:r>
            <a:r>
              <a:rPr lang="ru-RU" sz="1000" b="1" dirty="0" smtClean="0">
                <a:solidFill>
                  <a:schemeClr val="tx1"/>
                </a:solidFill>
              </a:rPr>
              <a:t>надзору. Сопровождение </a:t>
            </a:r>
            <a:r>
              <a:rPr lang="ru-RU" sz="1000" b="1" dirty="0">
                <a:solidFill>
                  <a:schemeClr val="tx1"/>
                </a:solidFill>
              </a:rPr>
              <a:t>заключения соглашений об установлении сервитутов, получения разрешений на использование </a:t>
            </a:r>
            <a:r>
              <a:rPr lang="ru-RU" sz="1000" b="1" dirty="0" smtClean="0">
                <a:solidFill>
                  <a:schemeClr val="tx1"/>
                </a:solidFill>
              </a:rPr>
              <a:t>ЗУ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2. Разработка и утверждение проекта межевания территории, Вынос на местность поворотных точек границ лесных участков , Сопровождение процедуры подготовки договоров аренды (субаренды) лесных участков, предоставление необходимых документов и материалов, Разработка и утверждение проектов освоения лесов и деклараций по использованию лесных участков, Исправление реестровой ошибки в сведениях о лесных участках в судебном порядке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just"/>
            <a:endParaRPr lang="ru-RU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94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40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56872" cy="44241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КОМУ ВЫПОЛНЯТЬ</a:t>
            </a:r>
            <a:r>
              <a:rPr lang="en-US" sz="1800" b="1" dirty="0" smtClean="0">
                <a:solidFill>
                  <a:srgbClr val="FF0000"/>
                </a:solidFill>
              </a:rPr>
              <a:t>?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42" name="Объект 41"/>
          <p:cNvSpPr>
            <a:spLocks noGrp="1"/>
          </p:cNvSpPr>
          <p:nvPr>
            <p:ph idx="1"/>
          </p:nvPr>
        </p:nvSpPr>
        <p:spPr>
          <a:xfrm>
            <a:off x="1530889" y="658800"/>
            <a:ext cx="7498080" cy="5555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94958" y="559044"/>
            <a:ext cx="3913422" cy="33740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ФФ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972861" y="559043"/>
            <a:ext cx="4056108" cy="3374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 </a:t>
            </a:r>
            <a:r>
              <a:rPr lang="ru-RU" dirty="0"/>
              <a:t>реестровой ошибки в сведениях о лесных участках в судебном </a:t>
            </a:r>
            <a:r>
              <a:rPr lang="ru-RU" dirty="0" smtClean="0"/>
              <a:t> ч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1016397" y="559043"/>
            <a:ext cx="38919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ФГБУ </a:t>
            </a:r>
            <a:r>
              <a:rPr lang="ru-RU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ФКП </a:t>
            </a:r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РОСРЕЕСТРА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Профессиональные кадры* 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Сертификация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допуски: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Материально-техническое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обеспечение: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Организованное производство: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Опыт профессиональных работ: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Организованная система контроля: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НЕТ</a:t>
            </a:r>
          </a:p>
          <a:p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Потребуется привлечение специалистов профиля деятельности, не входящей в компетенцию </a:t>
            </a:r>
            <a:r>
              <a:rPr lang="ru-RU" sz="1200" b="1" dirty="0" err="1">
                <a:latin typeface="Arial" pitchFamily="34" charset="0"/>
                <a:cs typeface="Arial" pitchFamily="34" charset="0"/>
              </a:rPr>
              <a:t>Росреестра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04048" y="559044"/>
            <a:ext cx="39604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ЧАСТНЫЕ   ОРГАНИЗАЦИИ:</a:t>
            </a:r>
          </a:p>
          <a:p>
            <a:endParaRPr lang="ru-RU" sz="1400" b="1" dirty="0" smtClean="0"/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Профессиональные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кадры: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ЕСТЬ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Сертификация,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допуски: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ЕСТЬ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Материально-техническое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обеспечение* 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ЕСТЬ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Организованное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производство: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ЕСТЬ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Опыт профессиональных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работ: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ЕСТЬ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Организованная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контроля: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ЕСТЬ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 *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первичные затраты работодателя на обеспечение деятельности 1 КИ составляют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 2 </a:t>
            </a:r>
            <a:r>
              <a:rPr lang="ru-RU" sz="1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млн.руб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Одного кадастрового инженера обслуживают от 5 до 10 человек.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16397" y="4052636"/>
            <a:ext cx="7926651" cy="25447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Затраты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16397" y="4038572"/>
            <a:ext cx="79480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Затраты государства на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организацию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комплексного производства кратно несопоставимы с планируемой прибылью. Окупаемость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возможно обеспечить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либо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повышением стоимости работ, либо массовостью их выполнения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незатратными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(камеральными) методами, что будет противоречить требованиям законодательства и резко ухудшит качество информации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ЕГРН.</a:t>
            </a:r>
          </a:p>
          <a:p>
            <a:pPr algn="just"/>
            <a:r>
              <a:rPr lang="ru-RU" sz="1400" b="1" dirty="0">
                <a:latin typeface="Arial" pitchFamily="34" charset="0"/>
                <a:cs typeface="Arial" pitchFamily="34" charset="0"/>
              </a:rPr>
              <a:t>Значит, как минимум на первом этапе,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 условиях субподряда будут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привлекаться КИ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ныне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действующих юридических лиц, к качеству работ которых сегодня РР предъявляет претензии. </a:t>
            </a:r>
            <a:r>
              <a:rPr lang="ru-RU" sz="1400" b="1" dirty="0" err="1" smtClean="0">
                <a:latin typeface="Arial" pitchFamily="34" charset="0"/>
                <a:cs typeface="Arial" pitchFamily="34" charset="0"/>
              </a:rPr>
              <a:t>Т.о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изменится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только Подрядчик работ: вместо организаций частных форм собственности, будет  ФКП. Технические  исполнители остаются теми же.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71454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2564903"/>
            <a:ext cx="6131024" cy="3168353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Мартынова Татьяна Святославовна </a:t>
            </a:r>
          </a:p>
          <a:p>
            <a:pPr marL="11430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Член Общественного Совета при Комитете имущественных отношений </a:t>
            </a:r>
          </a:p>
          <a:p>
            <a:pPr marL="11430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Санкт-Петербурга , Заместитель Руководителя Рабочей группы </a:t>
            </a:r>
            <a:r>
              <a:rPr lang="ru-RU" sz="1600" dirty="0">
                <a:solidFill>
                  <a:srgbClr val="002060"/>
                </a:solidFill>
                <a:latin typeface="Arial Narrow" pitchFamily="34" charset="0"/>
              </a:rPr>
              <a:t>по повышению эффективности взаимодействия бизнеса и органов власти в сфере имущественных отношений в </a:t>
            </a:r>
            <a:r>
              <a:rPr lang="ru-RU" sz="1600" dirty="0" smtClean="0">
                <a:solidFill>
                  <a:srgbClr val="002060"/>
                </a:solidFill>
                <a:latin typeface="Arial Narrow" pitchFamily="34" charset="0"/>
              </a:rPr>
              <a:t>Санкт-Петербурге.</a:t>
            </a:r>
          </a:p>
          <a:p>
            <a:pPr marL="114300" indent="0">
              <a:lnSpc>
                <a:spcPct val="170000"/>
              </a:lnSpc>
              <a:spcBef>
                <a:spcPts val="0"/>
              </a:spcBef>
              <a:buNone/>
            </a:pPr>
            <a:endParaRPr lang="ru-RU" sz="16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11430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b="1" i="1" dirty="0" smtClean="0">
                <a:solidFill>
                  <a:srgbClr val="002060"/>
                </a:solidFill>
                <a:latin typeface="Arial Narrow" pitchFamily="34" charset="0"/>
              </a:rPr>
              <a:t>e-mail</a:t>
            </a:r>
            <a:r>
              <a:rPr lang="ru-RU" sz="1800" b="1" i="1" dirty="0" smtClean="0">
                <a:solidFill>
                  <a:srgbClr val="002060"/>
                </a:solidFill>
                <a:latin typeface="Arial Narrow" pitchFamily="34" charset="0"/>
              </a:rPr>
              <a:t>: </a:t>
            </a:r>
            <a:r>
              <a:rPr lang="en-US" sz="1800" b="1" i="1" dirty="0" smtClean="0">
                <a:solidFill>
                  <a:srgbClr val="002060"/>
                </a:solidFill>
                <a:latin typeface="Arial Narrow" pitchFamily="34" charset="0"/>
              </a:rPr>
              <a:t>martynova.t@gkmorion.ru</a:t>
            </a:r>
            <a:endParaRPr lang="ru-RU" sz="1800" b="1" i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marL="114300" indent="0">
              <a:lnSpc>
                <a:spcPct val="170000"/>
              </a:lnSpc>
              <a:spcBef>
                <a:spcPts val="0"/>
              </a:spcBef>
              <a:buNone/>
            </a:pPr>
            <a:endParaRPr lang="ru-RU" sz="16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58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718</TotalTime>
  <Words>1005</Words>
  <Application>Microsoft Office PowerPoint</Application>
  <PresentationFormat>Экран (4:3)</PresentationFormat>
  <Paragraphs>111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 ПРАВОПРИМЕНИТЕЛЬНАЯ ПРАКТИКА ИСПОЛНЕНИЯ ГОСУДАРСТВЕННЫХ КОНТРАКТОВ   Интеграция в контрактах как основная задача  для экономии финансовых ресурсов предприятия-Заказчика.  Совмещение несовместимого, или кто их должен выполнять? </vt:lpstr>
      <vt:lpstr>Презентация PowerPoint</vt:lpstr>
      <vt:lpstr>Как это работает?</vt:lpstr>
      <vt:lpstr>ВИДЫ РАБОТ ИЗ  ТЕХЗАДАНИЙ</vt:lpstr>
      <vt:lpstr>КОМУ ВЫПОЛНЯТЬ?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Внесение изменений в Приказ Министерства экономического развития РФ от 1 марта 2016 г. № 90 “Об утверждении требований к точности и методам определения координат характерных точек границ земельного участка, требований к точности и методам определения координат характерных точек контура здания, сооружения или объекта незавершенного строительства на земельном участке, а также требований к определению площади здания, сооружения и помещения”</dc:title>
  <dc:creator>Мартынова</dc:creator>
  <cp:lastModifiedBy>Мартынова</cp:lastModifiedBy>
  <cp:revision>55</cp:revision>
  <cp:lastPrinted>2020-07-15T18:35:40Z</cp:lastPrinted>
  <dcterms:created xsi:type="dcterms:W3CDTF">2020-02-18T16:03:37Z</dcterms:created>
  <dcterms:modified xsi:type="dcterms:W3CDTF">2020-07-15T19:22:27Z</dcterms:modified>
</cp:coreProperties>
</file>