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66" r:id="rId5"/>
    <p:sldId id="268" r:id="rId6"/>
    <p:sldId id="269" r:id="rId7"/>
    <p:sldId id="270" r:id="rId8"/>
    <p:sldId id="271" r:id="rId9"/>
    <p:sldId id="272" r:id="rId10"/>
    <p:sldId id="278" r:id="rId11"/>
    <p:sldId id="274" r:id="rId12"/>
    <p:sldId id="275" r:id="rId13"/>
    <p:sldId id="263" r:id="rId14"/>
    <p:sldId id="264" r:id="rId15"/>
    <p:sldId id="277" r:id="rId16"/>
    <p:sldId id="273" r:id="rId17"/>
    <p:sldId id="259" r:id="rId18"/>
    <p:sldId id="262" r:id="rId19"/>
    <p:sldId id="265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6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81" d="100"/>
          <a:sy n="81" d="100"/>
        </p:scale>
        <p:origin x="-14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4DD1D7-B47E-4E65-A0E0-E1699AF8DF23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646873-1A9F-4B36-ADA8-E0D9313D9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A58CA-CA94-4CDA-829B-E4B769F0B3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23D5-6AE2-4C70-A812-A347C62FF70C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ABB7-C86A-4389-AB08-67ABD93C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94F2-894A-4956-A6A4-8AE1CD88339C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5087-9589-40FC-BBBB-FB071EFBE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3306-B3FB-4D0E-B758-8D645AD5D331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4E36-3711-4C2A-BA13-0EE025918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168F-01D7-4EF6-A87F-F17AF5D2BA4A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4F96-C18A-496E-98B6-A66D21378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837D-66B5-4ABF-BB8D-C3FB98D640F4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6896-379D-49AD-8FDB-8DFE35B24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F62A-B3D1-4920-A8B1-EC8D17F24D1F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A969-EACE-45D2-9975-598BF4B45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4CD4-6F07-451C-A4A3-A87A58EACFDA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F99B-AE07-4730-838D-671104E88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01BB-C7DC-4A59-9071-7555B57FB171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E89D-F74C-43DD-B43C-7FA085DAF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CB6E-736E-4625-A597-3A57E79E1E43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B08F-AB5B-4170-B2B8-476563FF6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216E-5146-4659-8AEE-7EE80BCDE720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8F46-8DD7-40D9-B6E7-94599715B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8FC9-B600-48A2-B09D-37BF927267FB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4644-213D-42EC-AF60-0AEAD73A9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F550D-F1BB-4EE0-B59F-1E5A5CA00E8B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1B69D-3CAA-4F46-B9B8-7D3C123EA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sreestr.ru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4429125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Предоставление государственных услуг Росреестра в электронном виде</a:t>
            </a:r>
            <a:br>
              <a:rPr lang="ru-RU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области государственного кадастра недвижимости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5000625"/>
            <a:ext cx="8472488" cy="157162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5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 noChangeArrowheads="1"/>
          </p:cNvPicPr>
          <p:nvPr/>
        </p:nvPicPr>
        <p:blipFill>
          <a:blip r:embed="rId4"/>
          <a:srcRect l="19562" t="21796" r="36505" b="71027"/>
          <a:stretch>
            <a:fillRect/>
          </a:stretch>
        </p:blipFill>
        <p:spPr bwMode="auto">
          <a:xfrm>
            <a:off x="0" y="0"/>
            <a:ext cx="8358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42875" y="5643563"/>
            <a:ext cx="8786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Bookman Old Style" pitchFamily="18" charset="0"/>
              </a:rPr>
              <a:t>Официальный сайт Росреестра </a:t>
            </a:r>
            <a:r>
              <a:rPr lang="en-US" sz="3200" b="1" u="sng">
                <a:hlinkClick r:id="rId5"/>
              </a:rPr>
              <a:t>http://rosreestr.ru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4"/>
          <a:srcRect l="28052" t="40970" r="12123" b="17010"/>
          <a:stretch>
            <a:fillRect/>
          </a:stretch>
        </p:blipFill>
        <p:spPr bwMode="auto">
          <a:xfrm>
            <a:off x="142875" y="714375"/>
            <a:ext cx="6286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42875" y="3929063"/>
            <a:ext cx="8715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После подтверждения введенных данных заявление будет принято в работу.</a:t>
            </a:r>
            <a:endParaRPr lang="ru-RU" sz="1600">
              <a:latin typeface="Calibri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71813" y="3643313"/>
            <a:ext cx="1928812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Рисунок 7"/>
          <p:cNvPicPr>
            <a:picLocks noChangeAspect="1" noChangeArrowheads="1"/>
          </p:cNvPicPr>
          <p:nvPr/>
        </p:nvPicPr>
        <p:blipFill>
          <a:blip r:embed="rId5"/>
          <a:srcRect l="10735" t="38419" r="71619" b="25552"/>
          <a:stretch>
            <a:fillRect/>
          </a:stretch>
        </p:blipFill>
        <p:spPr bwMode="auto">
          <a:xfrm>
            <a:off x="214313" y="46434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8"/>
          <p:cNvPicPr>
            <a:picLocks noChangeAspect="1" noChangeArrowheads="1"/>
          </p:cNvPicPr>
          <p:nvPr/>
        </p:nvPicPr>
        <p:blipFill>
          <a:blip r:embed="rId6"/>
          <a:srcRect l="27930" t="44632" r="12154" b="43712"/>
          <a:stretch>
            <a:fillRect/>
          </a:stretch>
        </p:blipFill>
        <p:spPr bwMode="auto">
          <a:xfrm>
            <a:off x="3500438" y="5357813"/>
            <a:ext cx="542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2428875" y="6000750"/>
            <a:ext cx="1000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0" y="42862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Проверить статус заявления можно перейдя по ссылке в разделе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 </a:t>
            </a:r>
            <a:r>
              <a:rPr lang="ru-RU" sz="1600">
                <a:solidFill>
                  <a:srgbClr val="8238BA"/>
                </a:solidFill>
                <a:latin typeface="Bookman Old Style" pitchFamily="18" charset="0"/>
              </a:rPr>
              <a:t>«Электронные услуги»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 noChangeArrowheads="1"/>
          </p:cNvPicPr>
          <p:nvPr/>
        </p:nvPicPr>
        <p:blipFill>
          <a:blip r:embed="rId4"/>
          <a:srcRect l="31177" t="57648" r="41765" b="34589"/>
          <a:stretch>
            <a:fillRect/>
          </a:stretch>
        </p:blipFill>
        <p:spPr bwMode="auto">
          <a:xfrm>
            <a:off x="1143000" y="1285875"/>
            <a:ext cx="721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 noChangeArrowheads="1"/>
          </p:cNvPicPr>
          <p:nvPr/>
        </p:nvPicPr>
        <p:blipFill>
          <a:blip r:embed="rId4"/>
          <a:srcRect l="59265" t="57883" r="13383" b="34824"/>
          <a:stretch>
            <a:fillRect/>
          </a:stretch>
        </p:blipFill>
        <p:spPr bwMode="auto">
          <a:xfrm>
            <a:off x="1071563" y="2428875"/>
            <a:ext cx="7215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0" y="642938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Для подачи </a:t>
            </a:r>
            <a:r>
              <a:rPr lang="ru-RU" sz="1600" b="1" u="sng">
                <a:latin typeface="Bookman Old Style" pitchFamily="18" charset="0"/>
              </a:rPr>
              <a:t>заявления о постановке на ГКУ объектов недвижимости</a:t>
            </a:r>
            <a:r>
              <a:rPr lang="ru-RU" sz="1600">
                <a:latin typeface="Bookman Old Style" pitchFamily="18" charset="0"/>
              </a:rPr>
              <a:t> необходимо выбрать следующие пункты меню: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929063" y="2071688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либо</a:t>
            </a:r>
          </a:p>
        </p:txBody>
      </p:sp>
      <p:pic>
        <p:nvPicPr>
          <p:cNvPr id="25607" name="Рисунок 7"/>
          <p:cNvPicPr>
            <a:picLocks noChangeAspect="1" noChangeArrowheads="1"/>
          </p:cNvPicPr>
          <p:nvPr/>
        </p:nvPicPr>
        <p:blipFill>
          <a:blip r:embed="rId5"/>
          <a:srcRect l="32336" t="17892" r="15999" b="64374"/>
          <a:stretch>
            <a:fillRect/>
          </a:stretch>
        </p:blipFill>
        <p:spPr bwMode="auto">
          <a:xfrm>
            <a:off x="285750" y="3857625"/>
            <a:ext cx="8572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/>
          <p:cNvPicPr>
            <a:picLocks noChangeAspect="1" noChangeArrowheads="1"/>
          </p:cNvPicPr>
          <p:nvPr/>
        </p:nvPicPr>
        <p:blipFill>
          <a:blip r:embed="rId4"/>
          <a:srcRect l="28329" t="36957" r="11850" b="9344"/>
          <a:stretch>
            <a:fillRect/>
          </a:stretch>
        </p:blipFill>
        <p:spPr bwMode="auto">
          <a:xfrm>
            <a:off x="357188" y="1285875"/>
            <a:ext cx="84296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0" y="642938"/>
            <a:ext cx="885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После перехода по ссылке </a:t>
            </a:r>
            <a:r>
              <a:rPr lang="ru-RU" sz="1600">
                <a:solidFill>
                  <a:srgbClr val="660066"/>
                </a:solidFill>
                <a:latin typeface="Bookman Old Style" pitchFamily="18" charset="0"/>
              </a:rPr>
              <a:t>«Подать заявление о ГКУ объектов недвижимости»</a:t>
            </a:r>
            <a:r>
              <a:rPr lang="ru-RU" sz="1600">
                <a:latin typeface="Bookman Old Style" pitchFamily="18" charset="0"/>
              </a:rPr>
              <a:t> в открывшемся окне заполните предлагаемые поля</a:t>
            </a:r>
          </a:p>
        </p:txBody>
      </p:sp>
      <p:pic>
        <p:nvPicPr>
          <p:cNvPr id="26629" name="Рисунок 5"/>
          <p:cNvPicPr>
            <a:picLocks noChangeAspect="1" noChangeArrowheads="1"/>
          </p:cNvPicPr>
          <p:nvPr/>
        </p:nvPicPr>
        <p:blipFill>
          <a:blip r:embed="rId5"/>
          <a:srcRect l="68146" t="93253" r="13766" b="4292"/>
          <a:stretch>
            <a:fillRect/>
          </a:stretch>
        </p:blipFill>
        <p:spPr bwMode="auto">
          <a:xfrm>
            <a:off x="2214563" y="6215063"/>
            <a:ext cx="18573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14313" y="6143625"/>
            <a:ext cx="257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Нажмите кнопку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0" y="571500"/>
            <a:ext cx="9001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Bookman Old Style" pitchFamily="18" charset="0"/>
              </a:rPr>
              <a:t>Заполните  предложенные  поля раздела </a:t>
            </a:r>
            <a:r>
              <a:rPr lang="ru-RU" sz="1600">
                <a:solidFill>
                  <a:schemeClr val="folHlink"/>
                </a:solidFill>
                <a:latin typeface="Bookman Old Style" pitchFamily="18" charset="0"/>
              </a:rPr>
              <a:t>“</a:t>
            </a:r>
            <a:r>
              <a:rPr lang="ru-RU" sz="1600" b="1">
                <a:solidFill>
                  <a:schemeClr val="folHlink"/>
                </a:solidFill>
                <a:latin typeface="Bookman Old Style" pitchFamily="18" charset="0"/>
              </a:rPr>
              <a:t>Сведения о заявителе”.</a:t>
            </a:r>
            <a:r>
              <a:rPr lang="ru-RU" sz="1600" b="1">
                <a:latin typeface="Bookman Old Style" pitchFamily="18" charset="0"/>
              </a:rPr>
              <a:t> </a:t>
            </a:r>
            <a:r>
              <a:rPr lang="ru-RU" sz="1600">
                <a:latin typeface="Bookman Old Style" pitchFamily="18" charset="0"/>
              </a:rPr>
              <a:t>Не   забудьте   отметить   галочкой   свое  согласие   на передачу  персональных  данных  в  Росреестр.   В   случае  необходимости,  нажмите  кнопку                    ,  чтобы вернуться   к   предыдущему   окну.  Для продолжения нажмите кнопку 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27652" name="Picture 13"/>
          <p:cNvPicPr>
            <a:picLocks noChangeAspect="1" noChangeArrowheads="1"/>
          </p:cNvPicPr>
          <p:nvPr/>
        </p:nvPicPr>
        <p:blipFill>
          <a:blip r:embed="rId4"/>
          <a:srcRect l="17188" t="27110" r="69864" b="69556"/>
          <a:stretch>
            <a:fillRect/>
          </a:stretch>
        </p:blipFill>
        <p:spPr bwMode="auto">
          <a:xfrm>
            <a:off x="6643688" y="1143000"/>
            <a:ext cx="1279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9"/>
          <p:cNvPicPr>
            <a:picLocks noChangeAspect="1" noChangeArrowheads="1"/>
          </p:cNvPicPr>
          <p:nvPr/>
        </p:nvPicPr>
        <p:blipFill>
          <a:blip r:embed="rId5"/>
          <a:srcRect l="68031" t="92485" r="15297" b="4437"/>
          <a:stretch>
            <a:fillRect/>
          </a:stretch>
        </p:blipFill>
        <p:spPr bwMode="auto">
          <a:xfrm>
            <a:off x="7572375" y="13573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0"/>
          <p:cNvPicPr>
            <a:picLocks noChangeAspect="1" noChangeArrowheads="1"/>
          </p:cNvPicPr>
          <p:nvPr/>
        </p:nvPicPr>
        <p:blipFill>
          <a:blip r:embed="rId6"/>
          <a:srcRect l="28310" t="16104" r="12201" b="11656"/>
          <a:stretch>
            <a:fillRect/>
          </a:stretch>
        </p:blipFill>
        <p:spPr bwMode="auto">
          <a:xfrm>
            <a:off x="1143000" y="1643063"/>
            <a:ext cx="64293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0" y="642938"/>
            <a:ext cx="9001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Bookman Old Style" pitchFamily="18" charset="0"/>
              </a:rPr>
              <a:t>Проверьте все введенные Вами ранее данные. Особенно внимательно </a:t>
            </a:r>
            <a:r>
              <a:rPr lang="ru-RU" sz="1600" u="sng">
                <a:latin typeface="Bookman Old Style" pitchFamily="18" charset="0"/>
              </a:rPr>
              <a:t>проверьте адрес электронной почты</a:t>
            </a:r>
            <a:r>
              <a:rPr lang="ru-RU" sz="1600">
                <a:latin typeface="Bookman Old Style" pitchFamily="18" charset="0"/>
              </a:rPr>
              <a:t>, поскольку дальнейшая информация о ходе подготовки сведений ГКН будет направляться именно на этот электронный почтовый ящик.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28676" name="Рисунок 5"/>
          <p:cNvPicPr>
            <a:picLocks noChangeAspect="1" noChangeArrowheads="1"/>
          </p:cNvPicPr>
          <p:nvPr/>
        </p:nvPicPr>
        <p:blipFill>
          <a:blip r:embed="rId4"/>
          <a:srcRect l="28186" t="23773" r="12222" b="15593"/>
          <a:stretch>
            <a:fillRect/>
          </a:stretch>
        </p:blipFill>
        <p:spPr bwMode="auto">
          <a:xfrm>
            <a:off x="142875" y="1714500"/>
            <a:ext cx="57864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000750" y="2214563"/>
            <a:ext cx="2786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Для завершения формирования запроса нажмите кнопку</a:t>
            </a:r>
          </a:p>
          <a:p>
            <a:r>
              <a:rPr lang="ru-RU" sz="1600">
                <a:latin typeface="Bookman Old Style" pitchFamily="18" charset="0"/>
              </a:rPr>
              <a:t> </a:t>
            </a:r>
          </a:p>
          <a:p>
            <a:pPr algn="just"/>
            <a:endParaRPr lang="ru-RU" sz="1600">
              <a:latin typeface="Bookman Old Style" pitchFamily="18" charset="0"/>
            </a:endParaRPr>
          </a:p>
          <a:p>
            <a:pPr algn="just"/>
            <a:endParaRPr lang="ru-RU" sz="1600">
              <a:latin typeface="Bookman Old Style" pitchFamily="18" charset="0"/>
            </a:endParaRPr>
          </a:p>
          <a:p>
            <a:pPr algn="just"/>
            <a:endParaRPr lang="ru-RU" sz="1600">
              <a:latin typeface="Bookman Old Style" pitchFamily="18" charset="0"/>
            </a:endParaRPr>
          </a:p>
          <a:p>
            <a:pPr algn="just"/>
            <a:endParaRPr lang="ru-RU" sz="1600">
              <a:latin typeface="Bookman Old Style" pitchFamily="18" charset="0"/>
            </a:endParaRPr>
          </a:p>
          <a:p>
            <a:pPr algn="just"/>
            <a:r>
              <a:rPr lang="ru-RU" sz="1600">
                <a:latin typeface="Bookman Old Style" pitchFamily="18" charset="0"/>
              </a:rPr>
              <a:t>После подтверждения введённых данных Ваш запрос будет принят в работу. </a:t>
            </a:r>
          </a:p>
        </p:txBody>
      </p:sp>
      <p:pic>
        <p:nvPicPr>
          <p:cNvPr id="28678" name="Рисунок 7"/>
          <p:cNvPicPr>
            <a:picLocks noChangeAspect="1" noChangeArrowheads="1"/>
          </p:cNvPicPr>
          <p:nvPr/>
        </p:nvPicPr>
        <p:blipFill>
          <a:blip r:embed="rId4"/>
          <a:srcRect l="54408" t="79932" r="34920" b="17712"/>
          <a:stretch>
            <a:fillRect/>
          </a:stretch>
        </p:blipFill>
        <p:spPr bwMode="auto">
          <a:xfrm>
            <a:off x="6143625" y="3071813"/>
            <a:ext cx="2214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/>
          <p:cNvPicPr>
            <a:picLocks noChangeAspect="1" noChangeArrowheads="1"/>
          </p:cNvPicPr>
          <p:nvPr/>
        </p:nvPicPr>
        <p:blipFill>
          <a:blip r:embed="rId4"/>
          <a:srcRect l="28194" t="50313" r="11984" b="20554"/>
          <a:stretch>
            <a:fillRect/>
          </a:stretch>
        </p:blipFill>
        <p:spPr bwMode="auto">
          <a:xfrm>
            <a:off x="142875" y="1428750"/>
            <a:ext cx="3643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 l="28059" t="44147" r="11984" b="13364"/>
          <a:stretch>
            <a:fillRect/>
          </a:stretch>
        </p:blipFill>
        <p:spPr bwMode="auto">
          <a:xfrm>
            <a:off x="3857625" y="1428750"/>
            <a:ext cx="50720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0" y="642938"/>
            <a:ext cx="9001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Bookman Old Style" pitchFamily="18" charset="0"/>
              </a:rPr>
              <a:t>Далее необходимо заполнить предлагаемые поля в разделе «Прилагаемые документы» и прикрепить все необходимые файлы прилагаемых документов и файлы электронной подписи 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/>
          <a:srcRect l="28447" t="50502" r="12251" b="19901"/>
          <a:stretch>
            <a:fillRect/>
          </a:stretch>
        </p:blipFill>
        <p:spPr bwMode="auto">
          <a:xfrm>
            <a:off x="1143000" y="4643438"/>
            <a:ext cx="5643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286250"/>
            <a:ext cx="885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Следует сохранить все данные в этом окне и перейти к проверке данных</a:t>
            </a:r>
            <a:r>
              <a:rPr lang="ru-RU">
                <a:latin typeface="Bookman Old Style" pitchFamily="18" charset="0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/>
          <p:cNvPicPr>
            <a:picLocks noChangeAspect="1" noChangeArrowheads="1"/>
          </p:cNvPicPr>
          <p:nvPr/>
        </p:nvPicPr>
        <p:blipFill>
          <a:blip r:embed="rId4"/>
          <a:srcRect l="28052" t="32108" r="12714" b="25752"/>
          <a:stretch>
            <a:fillRect/>
          </a:stretch>
        </p:blipFill>
        <p:spPr bwMode="auto">
          <a:xfrm>
            <a:off x="214313" y="785813"/>
            <a:ext cx="5500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14313" y="3929063"/>
            <a:ext cx="8715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После подтверждения введенных данных заявление будет принято в работу.</a:t>
            </a:r>
            <a:endParaRPr lang="ru-RU" sz="1600"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643188" y="3714750"/>
            <a:ext cx="1928812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0" y="42862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Проверить статус заявления можно перейдя по ссылке в разделе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 </a:t>
            </a:r>
            <a:r>
              <a:rPr lang="ru-RU" sz="1600">
                <a:solidFill>
                  <a:srgbClr val="8238BA"/>
                </a:solidFill>
                <a:latin typeface="Bookman Old Style" pitchFamily="18" charset="0"/>
              </a:rPr>
              <a:t>«Электронные услуги»</a:t>
            </a:r>
          </a:p>
        </p:txBody>
      </p:sp>
      <p:pic>
        <p:nvPicPr>
          <p:cNvPr id="30727" name="Рисунок 8"/>
          <p:cNvPicPr>
            <a:picLocks noChangeAspect="1" noChangeArrowheads="1"/>
          </p:cNvPicPr>
          <p:nvPr/>
        </p:nvPicPr>
        <p:blipFill>
          <a:blip r:embed="rId5"/>
          <a:srcRect l="10735" t="38419" r="71619" b="25552"/>
          <a:stretch>
            <a:fillRect/>
          </a:stretch>
        </p:blipFill>
        <p:spPr bwMode="auto">
          <a:xfrm>
            <a:off x="214313" y="46434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9"/>
          <p:cNvPicPr>
            <a:picLocks noChangeAspect="1" noChangeArrowheads="1"/>
          </p:cNvPicPr>
          <p:nvPr/>
        </p:nvPicPr>
        <p:blipFill>
          <a:blip r:embed="rId6"/>
          <a:srcRect l="27930" t="44632" r="12154" b="43712"/>
          <a:stretch>
            <a:fillRect/>
          </a:stretch>
        </p:blipFill>
        <p:spPr bwMode="auto">
          <a:xfrm>
            <a:off x="3500438" y="5357813"/>
            <a:ext cx="542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2428875" y="6000750"/>
            <a:ext cx="1000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14313" y="571500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006600"/>
                </a:solidFill>
                <a:latin typeface="Bookman Old Style" pitchFamily="18" charset="0"/>
              </a:rPr>
              <a:t>Запрос о предоставлении сведений, внесенных в Государственный кадастр недвижимости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1357313"/>
            <a:ext cx="8929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Подать Запрос о предоставлении сведений ГКН можно перейдя по ссылке в разделе </a:t>
            </a:r>
          </a:p>
          <a:p>
            <a:pPr algn="ctr"/>
            <a:r>
              <a:rPr lang="ru-RU" b="1">
                <a:solidFill>
                  <a:schemeClr val="folHlink"/>
                </a:solidFill>
                <a:latin typeface="Bookman Old Style" pitchFamily="18" charset="0"/>
              </a:rPr>
              <a:t>«Электронные услуги»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 l="11029" t="38603" r="72060" b="25551"/>
          <a:stretch>
            <a:fillRect/>
          </a:stretch>
        </p:blipFill>
        <p:spPr bwMode="auto">
          <a:xfrm>
            <a:off x="285750" y="2428875"/>
            <a:ext cx="27146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75" y="3429000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Bookman Old Style" pitchFamily="18" charset="0"/>
              </a:rPr>
              <a:t>Чтобы заполнить форму запроса, необходимо выбрать следующий пункт меню:</a:t>
            </a:r>
            <a:endParaRPr lang="ru-RU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/>
          <a:srcRect l="29559" t="32471" r="44412" b="51764"/>
          <a:stretch>
            <a:fillRect/>
          </a:stretch>
        </p:blipFill>
        <p:spPr bwMode="auto">
          <a:xfrm>
            <a:off x="3929063" y="4929188"/>
            <a:ext cx="43576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0" y="5715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Bookman Old Style" pitchFamily="18" charset="0"/>
              </a:rPr>
              <a:t>В открывшемся окне заполните предлагаемые поля, выберите вид объекта недвижимости, тип документа, в виде которого Вы хотите получить сведения ГКН, и введите в соответствующее поле буквы, изображенные на рисунке. Обязательными  для  заполнения   являются   поля,   отмеченные знаком    . </a:t>
            </a:r>
          </a:p>
          <a:p>
            <a:pPr algn="just"/>
            <a:r>
              <a:rPr lang="ru-RU" sz="1600">
                <a:latin typeface="Bookman Old Style" pitchFamily="18" charset="0"/>
              </a:rPr>
              <a:t>Нажмите на кнопку</a:t>
            </a:r>
            <a:endParaRPr lang="ru-RU" sz="1600" b="1">
              <a:latin typeface="Bookman Old Style" pitchFamily="18" charset="0"/>
            </a:endParaRPr>
          </a:p>
        </p:txBody>
      </p:sp>
      <p:pic>
        <p:nvPicPr>
          <p:cNvPr id="32772" name="Рисунок 4"/>
          <p:cNvPicPr>
            <a:picLocks noChangeAspect="1" noChangeArrowheads="1"/>
          </p:cNvPicPr>
          <p:nvPr/>
        </p:nvPicPr>
        <p:blipFill>
          <a:blip r:embed="rId4"/>
          <a:srcRect l="41631" t="29317" r="56931" b="68993"/>
          <a:stretch>
            <a:fillRect/>
          </a:stretch>
        </p:blipFill>
        <p:spPr bwMode="auto">
          <a:xfrm>
            <a:off x="5929313" y="13573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/>
          <p:cNvPicPr>
            <a:picLocks noChangeAspect="1" noChangeArrowheads="1"/>
          </p:cNvPicPr>
          <p:nvPr/>
        </p:nvPicPr>
        <p:blipFill>
          <a:blip r:embed="rId5"/>
          <a:srcRect l="65971" t="90524" r="14932" b="7114"/>
          <a:stretch>
            <a:fillRect/>
          </a:stretch>
        </p:blipFill>
        <p:spPr bwMode="auto">
          <a:xfrm>
            <a:off x="2214563" y="1571625"/>
            <a:ext cx="2357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/>
          <p:cNvPicPr>
            <a:picLocks noChangeAspect="1" noChangeArrowheads="1"/>
          </p:cNvPicPr>
          <p:nvPr/>
        </p:nvPicPr>
        <p:blipFill>
          <a:blip r:embed="rId4"/>
          <a:srcRect l="28554" t="12730" r="11998" b="5061"/>
          <a:stretch>
            <a:fillRect/>
          </a:stretch>
        </p:blipFill>
        <p:spPr bwMode="auto">
          <a:xfrm>
            <a:off x="1500188" y="1857375"/>
            <a:ext cx="6000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42875" y="714375"/>
            <a:ext cx="8858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Bookman Old Style" pitchFamily="18" charset="0"/>
              </a:rPr>
              <a:t>Запомните или запишите номер запроса и код, который Вам предоставит сайт. Проверьте свой ящик электронной почты. После оформления запроса о предоставлении сведений ГКН через официальный сайт Росреестра Вам на электронную почту поступят несколько писем.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33796" name="Рисунок 4"/>
          <p:cNvPicPr>
            <a:picLocks noChangeAspect="1" noChangeArrowheads="1"/>
          </p:cNvPicPr>
          <p:nvPr/>
        </p:nvPicPr>
        <p:blipFill>
          <a:blip r:embed="rId4"/>
          <a:srcRect l="28925" t="31450" r="25478" b="49197"/>
          <a:stretch>
            <a:fillRect/>
          </a:stretch>
        </p:blipFill>
        <p:spPr bwMode="auto">
          <a:xfrm>
            <a:off x="214313" y="1785938"/>
            <a:ext cx="5286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25" y="1857375"/>
            <a:ext cx="785813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38" y="2571750"/>
            <a:ext cx="428625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3571875"/>
            <a:ext cx="521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Проверить статус запроса можно перейдя по ссылке в разделе </a:t>
            </a:r>
            <a:r>
              <a:rPr lang="ru-RU" sz="1600">
                <a:solidFill>
                  <a:srgbClr val="8238BA"/>
                </a:solidFill>
                <a:latin typeface="Bookman Old Style" pitchFamily="18" charset="0"/>
              </a:rPr>
              <a:t>«Электронные услуги»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/>
          <a:srcRect l="27930" t="44632" r="12154" b="43712"/>
          <a:stretch>
            <a:fillRect/>
          </a:stretch>
        </p:blipFill>
        <p:spPr bwMode="auto">
          <a:xfrm>
            <a:off x="4143375" y="4429125"/>
            <a:ext cx="4500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3286125" y="4786313"/>
            <a:ext cx="5000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/>
          <a:srcRect l="10735" t="38419" r="71619" b="25552"/>
          <a:stretch>
            <a:fillRect/>
          </a:stretch>
        </p:blipFill>
        <p:spPr bwMode="auto">
          <a:xfrm>
            <a:off x="1071563" y="4143375"/>
            <a:ext cx="2000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714375"/>
            <a:ext cx="8858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В целях обеспечения информационной открытости деятельности государственных органов исполнительной власти и органов местного самоуправления, повышения качества и доступности предоставляемых государственных и муниципальных услуг внедрен Официальный сайт Росреестра, интегрированный с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интернет-порталом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 государственных услуг, оказываемых Росреестром в электронном виде.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3286125"/>
            <a:ext cx="8572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Официальный сайт предназначен для автоматизации процессов взаимодействия заинтересованных лиц: граждан, организаций, органов государственной власти и местного самоуправления, нотариусов, адвокатов, арбитражных управляющих и т.д. - с органами кадастрового учета и регистрации прав.</a:t>
            </a:r>
          </a:p>
        </p:txBody>
      </p:sp>
      <p:sp>
        <p:nvSpPr>
          <p:cNvPr id="16389" name="Текст 9"/>
          <p:cNvSpPr txBox="1">
            <a:spLocks/>
          </p:cNvSpPr>
          <p:nvPr/>
        </p:nvSpPr>
        <p:spPr bwMode="auto">
          <a:xfrm>
            <a:off x="1143000" y="5214938"/>
            <a:ext cx="66690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400" b="1">
              <a:solidFill>
                <a:srgbClr val="0066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>
                <a:solidFill>
                  <a:schemeClr val="folHlink"/>
                </a:solidFill>
                <a:latin typeface="Bookman Old Style" pitchFamily="18" charset="0"/>
              </a:rPr>
              <a:t>Ответы на интересующие Вас вопросы в сфере кадастрового учета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>
                <a:solidFill>
                  <a:schemeClr val="folHlink"/>
                </a:solidFill>
                <a:latin typeface="Bookman Old Style" pitchFamily="18" charset="0"/>
              </a:rPr>
              <a:t>Вы можете получить по телефону </a:t>
            </a:r>
            <a:r>
              <a:rPr lang="ru-RU" sz="1600" b="1" u="sng">
                <a:solidFill>
                  <a:schemeClr val="folHlink"/>
                </a:solidFill>
                <a:latin typeface="Bookman Old Style" pitchFamily="18" charset="0"/>
              </a:rPr>
              <a:t>«горячей линии»</a:t>
            </a:r>
            <a:r>
              <a:rPr lang="ru-RU" sz="1600" b="1">
                <a:solidFill>
                  <a:schemeClr val="folHlink"/>
                </a:solidFill>
                <a:latin typeface="Bookman Old Style" pitchFamily="18" charset="0"/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8 - 800 - 100 - </a:t>
            </a:r>
            <a:r>
              <a:rPr lang="en-US" sz="2400" b="1">
                <a:solidFill>
                  <a:srgbClr val="FF0000"/>
                </a:solidFill>
              </a:rPr>
              <a:t>34</a:t>
            </a:r>
            <a:r>
              <a:rPr lang="ru-RU" sz="2400" b="1">
                <a:solidFill>
                  <a:srgbClr val="FF0000"/>
                </a:solidFill>
              </a:rPr>
              <a:t> - </a:t>
            </a:r>
            <a:r>
              <a:rPr lang="en-US" sz="2400" b="1">
                <a:solidFill>
                  <a:srgbClr val="FF0000"/>
                </a:solidFill>
              </a:rPr>
              <a:t>34</a:t>
            </a:r>
            <a:endParaRPr lang="ru-RU" sz="2400" b="1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b="1" u="sng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4"/>
          <a:srcRect l="30588" t="29121" r="11365" b="30621"/>
          <a:stretch>
            <a:fillRect/>
          </a:stretch>
        </p:blipFill>
        <p:spPr bwMode="auto">
          <a:xfrm>
            <a:off x="1357313" y="1785938"/>
            <a:ext cx="6286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0" y="714375"/>
            <a:ext cx="8929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Bookman Old Style" pitchFamily="18" charset="0"/>
              </a:rPr>
              <a:t>Для продолжения работы необходимо выбрать подходящий Вам вариант оплаты. Оплата обеспечит дальнейшую обработку запроса. Для перехода к оплате запроса укажите код платежа, который был отправлен на почтовый ящик, указанный при подаче запроса.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0" y="4929188"/>
            <a:ext cx="8929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Оплата за предоставление сведений, внесенных в Государственный кадастр недвижимости, производится в соответствии с приказом Минэкономразвития </a:t>
            </a:r>
            <a:br>
              <a:rPr lang="ru-RU" sz="1600">
                <a:latin typeface="Bookman Old Style" pitchFamily="18" charset="0"/>
              </a:rPr>
            </a:br>
            <a:r>
              <a:rPr lang="ru-RU" sz="1600">
                <a:latin typeface="Bookman Old Style" pitchFamily="18" charset="0"/>
              </a:rPr>
              <a:t>№ 343 от 30 июля 2010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 t="4448" r="51068" b="79645"/>
          <a:stretch>
            <a:fillRect/>
          </a:stretch>
        </p:blipFill>
        <p:spPr bwMode="auto">
          <a:xfrm>
            <a:off x="214313" y="571500"/>
            <a:ext cx="8286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142844" y="1857364"/>
            <a:ext cx="2643206" cy="642942"/>
          </a:xfrm>
          <a:prstGeom prst="wedgeRoundRectCallout">
            <a:avLst>
              <a:gd name="adj1" fmla="val -1394"/>
              <a:gd name="adj2" fmla="val 175588"/>
              <a:gd name="adj3" fmla="val 16667"/>
            </a:avLst>
          </a:prstGeom>
          <a:gradFill>
            <a:gsLst>
              <a:gs pos="0">
                <a:srgbClr val="D2A2DC">
                  <a:alpha val="39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Bookman Old Style" pitchFamily="18" charset="0"/>
                <a:cs typeface="+mn-cs"/>
              </a:rPr>
              <a:t>Введите в адресную строку Вашего </a:t>
            </a:r>
            <a:r>
              <a:rPr lang="ru-RU" sz="1400" dirty="0" err="1">
                <a:latin typeface="Bookman Old Style" pitchFamily="18" charset="0"/>
                <a:cs typeface="+mn-cs"/>
              </a:rPr>
              <a:t>веб-обозревателя</a:t>
            </a:r>
            <a:r>
              <a:rPr lang="ru-RU" sz="1400" dirty="0">
                <a:latin typeface="Bookman Old Style" pitchFamily="18" charset="0"/>
                <a:cs typeface="+mn-cs"/>
              </a:rPr>
              <a:t> адрес: </a:t>
            </a:r>
            <a:r>
              <a:rPr lang="en-US" sz="1400" b="1" u="sng" dirty="0">
                <a:solidFill>
                  <a:schemeClr val="folHlink"/>
                </a:solidFill>
                <a:latin typeface="Bookman Old Style" pitchFamily="18" charset="0"/>
                <a:cs typeface="+mn-cs"/>
              </a:rPr>
              <a:t>https</a:t>
            </a:r>
            <a:r>
              <a:rPr lang="en-US" sz="1400" b="1" u="sng" dirty="0">
                <a:solidFill>
                  <a:schemeClr val="folHlink"/>
                </a:solidFill>
                <a:latin typeface="Bookman Old Style" pitchFamily="18" charset="0"/>
                <a:cs typeface="+mn-cs"/>
              </a:rPr>
              <a:t>://rosreestr.ru</a:t>
            </a:r>
            <a:endParaRPr lang="ru-RU" sz="1400" b="1" u="sng" dirty="0">
              <a:solidFill>
                <a:schemeClr val="folHlink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/>
          <a:srcRect l="18336" t="9926" r="19707" b="2940"/>
          <a:stretch>
            <a:fillRect/>
          </a:stretch>
        </p:blipFill>
        <p:spPr bwMode="auto">
          <a:xfrm>
            <a:off x="3286125" y="2000250"/>
            <a:ext cx="5286375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000375" y="5214938"/>
            <a:ext cx="1714500" cy="1643062"/>
          </a:xfrm>
          <a:prstGeom prst="ellipse">
            <a:avLst/>
          </a:prstGeom>
          <a:noFill/>
          <a:ln w="57150">
            <a:solidFill>
              <a:srgbClr val="E846C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" y="2928938"/>
            <a:ext cx="2857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Bookman Old Style" pitchFamily="18" charset="0"/>
              </a:rPr>
              <a:t>Доступ к услугам, оказываемым Росреестром в электронном виде, возможен в разделе </a:t>
            </a:r>
            <a:r>
              <a:rPr lang="ru-RU" sz="2000" b="1">
                <a:latin typeface="Bookman Old Style" pitchFamily="18" charset="0"/>
              </a:rPr>
              <a:t>«Электронные услуги»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38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006600"/>
                </a:solidFill>
                <a:latin typeface="Bookman Old Style" pitchFamily="18" charset="0"/>
              </a:rPr>
              <a:t>Заявление о государственном кадастровом учете земельных участков и Заявление о государственном кадастровом учете объектов недвижимости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1643063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</a:rPr>
              <a:t>Подать Заявление о постановке на кадастровый учет можно перейдя по соответствующей ссылке в разделе</a:t>
            </a:r>
          </a:p>
          <a:p>
            <a:pPr algn="ctr"/>
            <a:r>
              <a:rPr lang="ru-RU" b="1">
                <a:solidFill>
                  <a:schemeClr val="folHlink"/>
                </a:solidFill>
                <a:latin typeface="Bookman Old Style" pitchFamily="18" charset="0"/>
              </a:rPr>
              <a:t>«Электронные услуги»</a:t>
            </a:r>
            <a:endParaRPr lang="ru-RU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 l="10735" t="38603" r="72353" b="25551"/>
          <a:stretch>
            <a:fillRect/>
          </a:stretch>
        </p:blipFill>
        <p:spPr bwMode="auto">
          <a:xfrm>
            <a:off x="571500" y="2643188"/>
            <a:ext cx="1928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3188" y="285750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В открывшемся окне для вас будут доступны следующие услуги: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/>
          <a:srcRect l="29411" t="31059" r="11765" b="22588"/>
          <a:stretch>
            <a:fillRect/>
          </a:stretch>
        </p:blipFill>
        <p:spPr bwMode="auto">
          <a:xfrm>
            <a:off x="2714625" y="3429000"/>
            <a:ext cx="6215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4313" y="785813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Для подачи </a:t>
            </a:r>
            <a:r>
              <a:rPr lang="ru-RU" sz="1600" b="1" u="sng">
                <a:latin typeface="Bookman Old Style" pitchFamily="18" charset="0"/>
              </a:rPr>
              <a:t>заявления о постановке на ГКУ земельного участка</a:t>
            </a:r>
            <a:r>
              <a:rPr lang="ru-RU" sz="1600">
                <a:latin typeface="Bookman Old Style" pitchFamily="18" charset="0"/>
              </a:rPr>
              <a:t> необходимо выбрать следующие пункты меню:</a:t>
            </a:r>
          </a:p>
        </p:txBody>
      </p:sp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4"/>
          <a:srcRect l="31114" t="38663" r="42059" b="54456"/>
          <a:stretch>
            <a:fillRect/>
          </a:stretch>
        </p:blipFill>
        <p:spPr bwMode="auto">
          <a:xfrm>
            <a:off x="1071563" y="1357313"/>
            <a:ext cx="728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643313" y="2214563"/>
            <a:ext cx="1214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либо</a:t>
            </a:r>
          </a:p>
        </p:txBody>
      </p:sp>
      <p:pic>
        <p:nvPicPr>
          <p:cNvPr id="19462" name="Рисунок 6"/>
          <p:cNvPicPr>
            <a:picLocks noChangeAspect="1" noChangeArrowheads="1"/>
          </p:cNvPicPr>
          <p:nvPr/>
        </p:nvPicPr>
        <p:blipFill>
          <a:blip r:embed="rId4"/>
          <a:srcRect l="58971" t="38869" r="15588" b="54823"/>
          <a:stretch>
            <a:fillRect/>
          </a:stretch>
        </p:blipFill>
        <p:spPr bwMode="auto">
          <a:xfrm>
            <a:off x="1071563" y="2500313"/>
            <a:ext cx="73580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/>
          <p:cNvPicPr>
            <a:picLocks noChangeAspect="1" noChangeArrowheads="1"/>
          </p:cNvPicPr>
          <p:nvPr/>
        </p:nvPicPr>
        <p:blipFill>
          <a:blip r:embed="rId5"/>
          <a:srcRect l="32336" t="19733" r="15865" b="61699"/>
          <a:stretch>
            <a:fillRect/>
          </a:stretch>
        </p:blipFill>
        <p:spPr bwMode="auto">
          <a:xfrm>
            <a:off x="142875" y="4000500"/>
            <a:ext cx="8786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642938"/>
            <a:ext cx="900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man Old Style" pitchFamily="18" charset="0"/>
              </a:rPr>
              <a:t>После перехода по ссылке </a:t>
            </a:r>
            <a:r>
              <a:rPr lang="ru-RU">
                <a:solidFill>
                  <a:srgbClr val="660066"/>
                </a:solidFill>
                <a:latin typeface="Bookman Old Style" pitchFamily="18" charset="0"/>
              </a:rPr>
              <a:t>«Подать заявление о ГКУ земельных участков»</a:t>
            </a:r>
            <a:r>
              <a:rPr lang="ru-RU">
                <a:latin typeface="Bookman Old Style" pitchFamily="18" charset="0"/>
              </a:rPr>
              <a:t> в открывшемся окне заполните предлагаемые поля</a:t>
            </a:r>
            <a:endParaRPr lang="ru-RU">
              <a:latin typeface="Calibri" pitchFamily="34" charset="0"/>
            </a:endParaRPr>
          </a:p>
        </p:txBody>
      </p:sp>
      <p:pic>
        <p:nvPicPr>
          <p:cNvPr id="20484" name="Рисунок 4"/>
          <p:cNvPicPr>
            <a:picLocks noChangeAspect="1" noChangeArrowheads="1"/>
          </p:cNvPicPr>
          <p:nvPr/>
        </p:nvPicPr>
        <p:blipFill>
          <a:blip r:embed="rId4"/>
          <a:srcRect l="28329" t="39967" r="11850" b="12689"/>
          <a:stretch>
            <a:fillRect/>
          </a:stretch>
        </p:blipFill>
        <p:spPr bwMode="auto">
          <a:xfrm>
            <a:off x="357188" y="1357313"/>
            <a:ext cx="8286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42875" y="6000750"/>
            <a:ext cx="864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Нажмите кнопку </a:t>
            </a:r>
            <a:endParaRPr lang="ru-RU">
              <a:latin typeface="Calibri" pitchFamily="34" charset="0"/>
            </a:endParaRPr>
          </a:p>
        </p:txBody>
      </p:sp>
      <p:pic>
        <p:nvPicPr>
          <p:cNvPr id="20486" name="Рисунок 6"/>
          <p:cNvPicPr>
            <a:picLocks noChangeAspect="1" noChangeArrowheads="1"/>
          </p:cNvPicPr>
          <p:nvPr/>
        </p:nvPicPr>
        <p:blipFill>
          <a:blip r:embed="rId5"/>
          <a:srcRect l="68146" t="93253" r="13766" b="4292"/>
          <a:stretch>
            <a:fillRect/>
          </a:stretch>
        </p:blipFill>
        <p:spPr bwMode="auto">
          <a:xfrm>
            <a:off x="2500313" y="6072188"/>
            <a:ext cx="2428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642938"/>
            <a:ext cx="9001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>
                <a:latin typeface="Bookman Old Style" pitchFamily="18" charset="0"/>
              </a:rPr>
              <a:t>Заполните  предложенные  поля раздела </a:t>
            </a:r>
            <a:r>
              <a:rPr lang="ru-RU" sz="1600">
                <a:solidFill>
                  <a:schemeClr val="folHlink"/>
                </a:solidFill>
                <a:latin typeface="Bookman Old Style" pitchFamily="18" charset="0"/>
              </a:rPr>
              <a:t>“Сведения о заявителе”.</a:t>
            </a:r>
            <a:r>
              <a:rPr lang="ru-RU" sz="1600">
                <a:latin typeface="Bookman Old Style" pitchFamily="18" charset="0"/>
              </a:rPr>
              <a:t> Обязательными  для  заполнения   являются   поля,   отмеченные знаком  </a:t>
            </a:r>
            <a:r>
              <a:rPr lang="ru-RU" sz="1600">
                <a:solidFill>
                  <a:srgbClr val="FF0000"/>
                </a:solidFill>
                <a:latin typeface="Bookman Old Style" pitchFamily="18" charset="0"/>
              </a:rPr>
              <a:t>*</a:t>
            </a:r>
            <a:r>
              <a:rPr lang="ru-RU" sz="1600">
                <a:latin typeface="Bookman Old Style" pitchFamily="18" charset="0"/>
              </a:rPr>
              <a:t>.   </a:t>
            </a:r>
          </a:p>
        </p:txBody>
      </p:sp>
      <p:pic>
        <p:nvPicPr>
          <p:cNvPr id="21508" name="Picture 13"/>
          <p:cNvPicPr>
            <a:picLocks noChangeAspect="1" noChangeArrowheads="1"/>
          </p:cNvPicPr>
          <p:nvPr/>
        </p:nvPicPr>
        <p:blipFill>
          <a:blip r:embed="rId4"/>
          <a:srcRect l="17393" t="27481" r="70274" b="69925"/>
          <a:stretch>
            <a:fillRect/>
          </a:stretch>
        </p:blipFill>
        <p:spPr bwMode="auto">
          <a:xfrm>
            <a:off x="6500813" y="3857625"/>
            <a:ext cx="1836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3"/>
          <p:cNvPicPr>
            <a:picLocks noChangeAspect="1" noChangeArrowheads="1"/>
          </p:cNvPicPr>
          <p:nvPr/>
        </p:nvPicPr>
        <p:blipFill>
          <a:blip r:embed="rId4"/>
          <a:srcRect l="51367" t="27222" r="31815" b="70277"/>
          <a:stretch>
            <a:fillRect/>
          </a:stretch>
        </p:blipFill>
        <p:spPr bwMode="auto">
          <a:xfrm>
            <a:off x="6572250" y="5357813"/>
            <a:ext cx="1928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/>
          <p:cNvPicPr>
            <a:picLocks noChangeAspect="1" noChangeArrowheads="1"/>
          </p:cNvPicPr>
          <p:nvPr/>
        </p:nvPicPr>
        <p:blipFill>
          <a:blip r:embed="rId5"/>
          <a:srcRect l="28473" t="15218" r="12518" b="2951"/>
          <a:stretch>
            <a:fillRect/>
          </a:stretch>
        </p:blipFill>
        <p:spPr bwMode="auto">
          <a:xfrm>
            <a:off x="142875" y="1500188"/>
            <a:ext cx="5429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/>
          <p:cNvPicPr>
            <a:picLocks noChangeAspect="1" noChangeArrowheads="1"/>
          </p:cNvPicPr>
          <p:nvPr/>
        </p:nvPicPr>
        <p:blipFill>
          <a:blip r:embed="rId6"/>
          <a:srcRect l="28447" t="74916" r="12251" b="5853"/>
          <a:stretch>
            <a:fillRect/>
          </a:stretch>
        </p:blipFill>
        <p:spPr bwMode="auto">
          <a:xfrm>
            <a:off x="142875" y="5357813"/>
            <a:ext cx="5429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6072188" y="2071688"/>
            <a:ext cx="27146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Не   забудьте   отметить свое  согласие   на передачу  персональных  данных  в  Росреестр.   В   случае необходимости,  нажмите  кнопку 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                            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чтобы вернуться   к   предыдущему   окну.</a:t>
            </a:r>
          </a:p>
          <a:p>
            <a:pPr algn="ctr"/>
            <a:endParaRPr lang="ru-RU" sz="1600">
              <a:latin typeface="Bookman Old Style" pitchFamily="18" charset="0"/>
            </a:endParaRPr>
          </a:p>
          <a:p>
            <a:pPr algn="ctr"/>
            <a:r>
              <a:rPr lang="ru-RU" sz="1600">
                <a:latin typeface="Bookman Old Style" pitchFamily="18" charset="0"/>
              </a:rPr>
              <a:t>   Для   продолжения   нажмите кнопку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429000" y="107156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Bookman Old Style" pitchFamily="18" charset="0"/>
              </a:rPr>
              <a:t>Физические 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143250" y="64293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Bookman Old Style" pitchFamily="18" charset="0"/>
              </a:rPr>
              <a:t>Юридические лица</a:t>
            </a:r>
          </a:p>
        </p:txBody>
      </p:sp>
      <p:pic>
        <p:nvPicPr>
          <p:cNvPr id="22532" name="Рисунок 4"/>
          <p:cNvPicPr>
            <a:picLocks noChangeAspect="1" noChangeArrowheads="1"/>
          </p:cNvPicPr>
          <p:nvPr/>
        </p:nvPicPr>
        <p:blipFill>
          <a:blip r:embed="rId4"/>
          <a:srcRect l="28589" t="15720" r="12119" b="3679"/>
          <a:stretch>
            <a:fillRect/>
          </a:stretch>
        </p:blipFill>
        <p:spPr bwMode="auto">
          <a:xfrm>
            <a:off x="1571625" y="1071563"/>
            <a:ext cx="5357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/>
          <p:cNvPicPr>
            <a:picLocks noChangeAspect="1" noChangeArrowheads="1"/>
          </p:cNvPicPr>
          <p:nvPr/>
        </p:nvPicPr>
        <p:blipFill>
          <a:blip r:embed="rId5"/>
          <a:srcRect l="29121" t="73621" r="13145" b="2951"/>
          <a:stretch>
            <a:fillRect/>
          </a:stretch>
        </p:blipFill>
        <p:spPr bwMode="auto">
          <a:xfrm>
            <a:off x="1571625" y="4857750"/>
            <a:ext cx="535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/>
          <p:cNvPicPr>
            <a:picLocks noChangeAspect="1" noChangeArrowheads="1"/>
          </p:cNvPicPr>
          <p:nvPr/>
        </p:nvPicPr>
        <p:blipFill>
          <a:blip r:embed="rId6"/>
          <a:srcRect l="28447" t="74916" r="12251" b="5853"/>
          <a:stretch>
            <a:fillRect/>
          </a:stretch>
        </p:blipFill>
        <p:spPr bwMode="auto">
          <a:xfrm>
            <a:off x="1571625" y="5857875"/>
            <a:ext cx="5357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 noChangeArrowheads="1"/>
          </p:cNvPicPr>
          <p:nvPr/>
        </p:nvPicPr>
        <p:blipFill>
          <a:blip r:embed="rId2"/>
          <a:srcRect l="19562" t="21796" r="36505" b="71027"/>
          <a:stretch>
            <a:fillRect/>
          </a:stretch>
        </p:blipFill>
        <p:spPr bwMode="auto">
          <a:xfrm>
            <a:off x="0" y="0"/>
            <a:ext cx="8358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 noChangeArrowheads="1"/>
          </p:cNvPicPr>
          <p:nvPr/>
        </p:nvPicPr>
        <p:blipFill>
          <a:blip r:embed="rId3"/>
          <a:srcRect l="2734" t="16885" r="85201" b="62999"/>
          <a:stretch>
            <a:fillRect/>
          </a:stretch>
        </p:blipFill>
        <p:spPr bwMode="auto">
          <a:xfrm>
            <a:off x="8358188" y="0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0" y="642938"/>
            <a:ext cx="9001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Bookman Old Style" pitchFamily="18" charset="0"/>
              </a:rPr>
              <a:t>Далее необходимо заполнить предлагаемые поля в разделе «Прилагаемые документы» и прикрепить все необходимые файлы прилагаемых документов и файлы электронной подписи 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 l="28194" t="50313" r="11984" b="20554"/>
          <a:stretch>
            <a:fillRect/>
          </a:stretch>
        </p:blipFill>
        <p:spPr bwMode="auto">
          <a:xfrm>
            <a:off x="0" y="1428750"/>
            <a:ext cx="3571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 l="28204" t="39297" r="11850" b="22386"/>
          <a:stretch>
            <a:fillRect/>
          </a:stretch>
        </p:blipFill>
        <p:spPr bwMode="auto">
          <a:xfrm>
            <a:off x="3714750" y="1428750"/>
            <a:ext cx="5143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6"/>
          <a:srcRect l="27925" t="39301" r="11984" b="34932"/>
          <a:stretch>
            <a:fillRect/>
          </a:stretch>
        </p:blipFill>
        <p:spPr bwMode="auto">
          <a:xfrm>
            <a:off x="1428750" y="5000625"/>
            <a:ext cx="6215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5005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</a:rPr>
              <a:t>Следует сохранить все данные в этом окне и перейти к проверке данных</a:t>
            </a:r>
            <a:r>
              <a:rPr lang="ru-RU">
                <a:latin typeface="Bookman Old Style" pitchFamily="18" charset="0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627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Bookman Old Style</vt:lpstr>
      <vt:lpstr>Times New Roman</vt:lpstr>
      <vt:lpstr>Тема Office</vt:lpstr>
      <vt:lpstr>Предоставление государственных услуг Росреестра в электронном виде в области государственного кадастра недвижимости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государственных услуг Росреестра в электронном виде</dc:title>
  <cp:lastModifiedBy>НАТАША</cp:lastModifiedBy>
  <cp:revision>122</cp:revision>
  <dcterms:modified xsi:type="dcterms:W3CDTF">2013-11-28T08:14:37Z</dcterms:modified>
</cp:coreProperties>
</file>