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313" r:id="rId4"/>
    <p:sldId id="296" r:id="rId5"/>
    <p:sldId id="310" r:id="rId6"/>
    <p:sldId id="321" r:id="rId7"/>
    <p:sldId id="297" r:id="rId8"/>
    <p:sldId id="298" r:id="rId9"/>
    <p:sldId id="299" r:id="rId10"/>
    <p:sldId id="301" r:id="rId11"/>
    <p:sldId id="303" r:id="rId12"/>
    <p:sldId id="304" r:id="rId13"/>
    <p:sldId id="308" r:id="rId14"/>
    <p:sldId id="309" r:id="rId15"/>
    <p:sldId id="311" r:id="rId16"/>
    <p:sldId id="316" r:id="rId17"/>
    <p:sldId id="315" r:id="rId18"/>
    <p:sldId id="320" r:id="rId19"/>
    <p:sldId id="317" r:id="rId20"/>
    <p:sldId id="312" r:id="rId21"/>
  </p:sldIdLst>
  <p:sldSz cx="12192000" cy="6858000"/>
  <p:notesSz cx="6797675" cy="9926638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73B6"/>
    <a:srgbClr val="70B22C"/>
    <a:srgbClr val="E46C0A"/>
    <a:srgbClr val="D0D8E8"/>
    <a:srgbClr val="25B751"/>
    <a:srgbClr val="DADFE3"/>
    <a:srgbClr val="6FB22A"/>
    <a:srgbClr val="006FB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25" autoAdjust="0"/>
    <p:restoredTop sz="94660"/>
  </p:normalViewPr>
  <p:slideViewPr>
    <p:cSldViewPr>
      <p:cViewPr varScale="1">
        <p:scale>
          <a:sx n="116" d="100"/>
          <a:sy n="116" d="100"/>
        </p:scale>
        <p:origin x="-222" y="-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ФФГБУ "ФКП Росреестра" по КО (22)</c:v>
                </c:pt>
                <c:pt idx="1">
                  <c:v>Кадастровые инженеры, осуществляющие деятельность (166)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</c:v>
                </c:pt>
                <c:pt idx="1">
                  <c:v>166</c:v>
                </c:pt>
              </c:numCache>
            </c:numRef>
          </c:val>
        </c:ser>
        <c:shape val="cylinder"/>
        <c:axId val="83873152"/>
        <c:axId val="47064192"/>
        <c:axId val="0"/>
      </c:bar3DChart>
      <c:catAx>
        <c:axId val="83873152"/>
        <c:scaling>
          <c:orientation val="minMax"/>
        </c:scaling>
        <c:axPos val="b"/>
        <c:tickLblPos val="nextTo"/>
        <c:crossAx val="47064192"/>
        <c:crosses val="autoZero"/>
        <c:auto val="1"/>
        <c:lblAlgn val="ctr"/>
        <c:lblOffset val="100"/>
      </c:catAx>
      <c:valAx>
        <c:axId val="47064192"/>
        <c:scaling>
          <c:orientation val="minMax"/>
        </c:scaling>
        <c:axPos val="l"/>
        <c:majorGridlines/>
        <c:numFmt formatCode="General" sourceLinked="1"/>
        <c:tickLblPos val="nextTo"/>
        <c:crossAx val="838731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04.12.2019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04.12.2019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04.12.2019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04.12.2019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04.12.2019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04.12.2019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04.12.2019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04.12.2019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04.12.2019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04.12.2019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F983-97DC-45ED-BCC0-47F4D1AD68F3}" type="datetimeFigureOut">
              <a:rPr lang="uk-UA" smtClean="0"/>
              <a:pPr/>
              <a:t>04.12.2019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1F983-97DC-45ED-BCC0-47F4D1AD68F3}" type="datetimeFigureOut">
              <a:rPr lang="uk-UA" smtClean="0"/>
              <a:pPr/>
              <a:t>04.12.2019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6466A-A062-4EA8-869F-F58765B31057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 idx="4294967295"/>
          </p:nvPr>
        </p:nvSpPr>
        <p:spPr>
          <a:xfrm>
            <a:off x="1559496" y="1124744"/>
            <a:ext cx="10363200" cy="4392488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3B6"/>
                </a:solidFill>
                <a:latin typeface="Segoe UI" pitchFamily="34" charset="0"/>
                <a:cs typeface="Segoe UI" pitchFamily="34" charset="0"/>
              </a:rPr>
              <a:t>ТИПОВЫЕ ОШИБКИ, </a:t>
            </a:r>
            <a:br>
              <a:rPr lang="ru-RU" sz="4800" b="1" dirty="0" smtClean="0">
                <a:solidFill>
                  <a:srgbClr val="0073B6"/>
                </a:solidFill>
                <a:latin typeface="Segoe UI" pitchFamily="34" charset="0"/>
                <a:cs typeface="Segoe UI" pitchFamily="34" charset="0"/>
              </a:rPr>
            </a:br>
            <a:r>
              <a:rPr lang="ru-RU" sz="4800" b="1" dirty="0" smtClean="0">
                <a:solidFill>
                  <a:srgbClr val="0073B6"/>
                </a:solidFill>
                <a:latin typeface="Segoe UI" pitchFamily="34" charset="0"/>
                <a:cs typeface="Segoe UI" pitchFamily="34" charset="0"/>
              </a:rPr>
              <a:t>ДОПУЩЕННЫЕ ПРИ ОСУЩЕСТВЛЕНИИ УЧЕТНО-РЕГИСТРАЦИОННЫХ ДЕЙСТВИЙ НА ОСНОВАНИИ МЕЖЕВЫХ И ТЕХНИЧЕСКИХ ПЛАНОВ </a:t>
            </a:r>
            <a:br>
              <a:rPr lang="ru-RU" sz="4800" b="1" dirty="0" smtClean="0">
                <a:solidFill>
                  <a:srgbClr val="0073B6"/>
                </a:solidFill>
                <a:latin typeface="Segoe UI" pitchFamily="34" charset="0"/>
                <a:cs typeface="Segoe UI" pitchFamily="34" charset="0"/>
              </a:rPr>
            </a:br>
            <a:r>
              <a:rPr lang="ru-RU" sz="4800" b="1" dirty="0" smtClean="0">
                <a:solidFill>
                  <a:srgbClr val="0073B6"/>
                </a:solidFill>
                <a:latin typeface="Segoe UI" pitchFamily="34" charset="0"/>
                <a:cs typeface="Segoe UI" pitchFamily="34" charset="0"/>
              </a:rPr>
              <a:t>ЗА ПЕРИОД 2018-2019 ГОД</a:t>
            </a:r>
            <a:endParaRPr lang="ru-RU" sz="4800" b="1" dirty="0">
              <a:solidFill>
                <a:srgbClr val="0073B6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4" name="Рисунок 3" descr="01-01 логотип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1344" y="116632"/>
            <a:ext cx="3011071" cy="122413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3352" y="5949280"/>
            <a:ext cx="720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73B6"/>
                </a:solidFill>
                <a:latin typeface="Segoe UI" pitchFamily="34" charset="0"/>
                <a:cs typeface="Segoe UI" pitchFamily="34" charset="0"/>
              </a:rPr>
              <a:t>Управление Федеральной службы государственной регистрации, кадастра и картографии по Калининградской области, </a:t>
            </a:r>
          </a:p>
          <a:p>
            <a:pPr algn="just"/>
            <a:r>
              <a:rPr lang="ru-RU" sz="1400" dirty="0" smtClean="0">
                <a:solidFill>
                  <a:srgbClr val="0073B6"/>
                </a:solidFill>
                <a:latin typeface="Segoe UI" pitchFamily="34" charset="0"/>
                <a:cs typeface="Segoe UI" pitchFamily="34" charset="0"/>
              </a:rPr>
              <a:t>22.11.2019, город Калининград</a:t>
            </a:r>
            <a:endParaRPr lang="ru-RU" sz="1400" dirty="0">
              <a:solidFill>
                <a:srgbClr val="0073B6"/>
              </a:solidFill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1424" y="116632"/>
            <a:ext cx="11089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В разделе межевого плана «Заключение кадастрового инженера» отсутствуют реквизиты документов, устанавливающих предельные минимальный и максимальный размеры, соответствующие виду разрешенного использования земельного участка в соответствии с действующим законодательством и ссылка на источник их официального опубликования.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39416" y="1484784"/>
            <a:ext cx="111859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B050"/>
                </a:solidFill>
              </a:rPr>
              <a:t>Согласно пункту 52 Требований № 921 предельные минимальный и максимальный размеры, соответствующие виду разрешенного использования земельного участка, в реквизите «4» раздела «Сведения об образуемых земельных участках», в реквизите «3» раздела «Сведения об уточняемых земельных участках» указываются на основании документов, устанавливающих такие размеры в соответствии с действующим законодательством. Сведения о реквизитах таких документов и ссылка на источник их официального опубликования приводятся в разделе межевого плана «Заключение кадастрового инженера».</a:t>
            </a:r>
          </a:p>
          <a:p>
            <a:pPr algn="just"/>
            <a:endParaRPr lang="ru-RU" dirty="0" smtClean="0">
              <a:solidFill>
                <a:srgbClr val="00B050"/>
              </a:solidFill>
            </a:endParaRPr>
          </a:p>
          <a:p>
            <a:pPr algn="just"/>
            <a:r>
              <a:rPr lang="ru-RU" dirty="0" smtClean="0"/>
              <a:t>Например, приложением № 5 к приказу Минэкономразвития России от 20.06.2016 № 378 утверждена форма выписки о зоне с особыми условиями использования территорий, территориальной зоне, публичном сервитуте, территории объекта культурного наследия, территории опережающего социально-экономического развития, зоне территориального развития в Российской Федерации, игорной зоне, лесничестве, особо охраняемой природной территории, особой экономической зоне, охотничьем угодье, береговой линии (границе водного объекта), проекте межевания территории. В состав сведений указанной выписки в том числе включается информация о видах разрешенного использования земельных участков, расположенных в территориальной зоне или на определенной территории</a:t>
            </a:r>
          </a:p>
          <a:p>
            <a:pPr algn="just"/>
            <a:endParaRPr lang="ru-RU" sz="1600" dirty="0" smtClean="0">
              <a:solidFill>
                <a:srgbClr val="00B050"/>
              </a:solidFill>
            </a:endParaRPr>
          </a:p>
          <a:p>
            <a:endParaRPr lang="ru-RU" sz="1400" dirty="0" smtClean="0">
              <a:solidFill>
                <a:srgbClr val="00B050"/>
              </a:solidFill>
            </a:endParaRPr>
          </a:p>
        </p:txBody>
      </p:sp>
      <p:pic>
        <p:nvPicPr>
          <p:cNvPr id="16386" name="Picture 2" descr="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336" y="116632"/>
            <a:ext cx="648072" cy="792088"/>
          </a:xfrm>
          <a:prstGeom prst="rect">
            <a:avLst/>
          </a:prstGeom>
          <a:noFill/>
        </p:spPr>
      </p:pic>
      <p:pic>
        <p:nvPicPr>
          <p:cNvPr id="16390" name="Picture 6" descr="Картинки по запросу зеленая галоч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344" y="1628800"/>
            <a:ext cx="648072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20163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1424" y="116632"/>
            <a:ext cx="110892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В разделе «Характеристики объекта недвижимости» технического плана, в случае, если он подготовлен в результате выполнения кадастровых работ в связи с изменением сведений ЕГРН об объекте недвижимости, заполнены соответствующие характеристики объекта недвижимости, которые не изменяются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39416" y="1268760"/>
            <a:ext cx="1118592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B050"/>
                </a:solidFill>
              </a:rPr>
              <a:t>Согласно пункту 5 Требований № 953 в состав Декларации включаются реквизиты «Правоустанавливающие, </a:t>
            </a:r>
            <a:r>
              <a:rPr lang="ru-RU" dirty="0" err="1" smtClean="0">
                <a:solidFill>
                  <a:srgbClr val="00B050"/>
                </a:solidFill>
              </a:rPr>
              <a:t>правоудостоверяющие</a:t>
            </a:r>
            <a:r>
              <a:rPr lang="ru-RU" dirty="0" smtClean="0">
                <a:solidFill>
                  <a:srgbClr val="00B050"/>
                </a:solidFill>
              </a:rPr>
              <a:t> документы на объект недвижимости (земельный участок, на котором расположено здание, сооружение, объект незавершенного строительства)».</a:t>
            </a:r>
          </a:p>
          <a:p>
            <a:pPr algn="just"/>
            <a:r>
              <a:rPr lang="ru-RU" dirty="0" smtClean="0">
                <a:solidFill>
                  <a:srgbClr val="00B050"/>
                </a:solidFill>
              </a:rPr>
              <a:t> </a:t>
            </a:r>
          </a:p>
          <a:p>
            <a:pPr algn="just"/>
            <a:endParaRPr lang="ru-RU" sz="1400" dirty="0" smtClean="0">
              <a:solidFill>
                <a:srgbClr val="00B050"/>
              </a:solidFill>
            </a:endParaRPr>
          </a:p>
        </p:txBody>
      </p:sp>
      <p:pic>
        <p:nvPicPr>
          <p:cNvPr id="16386" name="Picture 2" descr="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336" y="116632"/>
            <a:ext cx="648072" cy="792088"/>
          </a:xfrm>
          <a:prstGeom prst="rect">
            <a:avLst/>
          </a:prstGeom>
          <a:noFill/>
        </p:spPr>
      </p:pic>
      <p:pic>
        <p:nvPicPr>
          <p:cNvPr id="16390" name="Picture 6" descr="Картинки по запросу зеленая галоч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344" y="1412776"/>
            <a:ext cx="648072" cy="7200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983432" y="2564904"/>
            <a:ext cx="11089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Точность определения координат характерных точек контура объекта недвижимости указана в технических планах не в соответствии с Требованиями к точности и методам определения координат характерных точек контура здания, сооружения или объекта незавершенного строительства, утвержденными приказом Минэкономразвития России от 01.03.2016 № 90</a:t>
            </a:r>
          </a:p>
        </p:txBody>
      </p:sp>
      <p:pic>
        <p:nvPicPr>
          <p:cNvPr id="9" name="Picture 2" descr="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336" y="2708920"/>
            <a:ext cx="648072" cy="792088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911424" y="3861048"/>
            <a:ext cx="1118592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B050"/>
                </a:solidFill>
              </a:rPr>
              <a:t>В реквизите «1» раздела «Исходные данные» указываются реквизиты документов, на основании которых подготовлен технический план, а также документов, использованных при подготовке технического плана. Первыми указываются сведения о документах, на основании которых подготовлен технический план. В случае если при подготовке технического плана использовались картографические материалы, в графе «3» реквизита «1» раздела «Исходные данные» в отношении соответствующего картографического произведения указываются: вид (наименование), масштаб, форма, дата его создания, дата последнего обновления (при наличии).</a:t>
            </a:r>
          </a:p>
          <a:p>
            <a:pPr algn="just"/>
            <a:endParaRPr lang="ru-RU" dirty="0" smtClean="0">
              <a:solidFill>
                <a:srgbClr val="00B050"/>
              </a:solidFill>
            </a:endParaRPr>
          </a:p>
          <a:p>
            <a:pPr algn="just"/>
            <a:endParaRPr lang="ru-RU" sz="1400" dirty="0" smtClean="0">
              <a:solidFill>
                <a:srgbClr val="00B050"/>
              </a:solidFill>
            </a:endParaRPr>
          </a:p>
        </p:txBody>
      </p:sp>
      <p:pic>
        <p:nvPicPr>
          <p:cNvPr id="12" name="Picture 6" descr="Картинки по запросу зеленая галоч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352" y="3933056"/>
            <a:ext cx="648072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20163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1424" y="116632"/>
            <a:ext cx="110892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Осуществлен ГКУ изменений площади помещений на основании соответствующих документов, в том числе решений судов, при этом в соответствии с пунктом 6 статьи 40 Закона № 218-ФЗ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не внесены изменения в параметры зданий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30760" y="980728"/>
            <a:ext cx="10897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B050"/>
                </a:solidFill>
              </a:rPr>
              <a:t>Государственный кадастровый учет помещений, </a:t>
            </a:r>
            <a:r>
              <a:rPr lang="ru-RU" dirty="0" err="1" smtClean="0">
                <a:solidFill>
                  <a:srgbClr val="00B050"/>
                </a:solidFill>
              </a:rPr>
              <a:t>машино-мест</a:t>
            </a:r>
            <a:r>
              <a:rPr lang="ru-RU" dirty="0" smtClean="0">
                <a:solidFill>
                  <a:srgbClr val="00B050"/>
                </a:solidFill>
              </a:rPr>
              <a:t> в связи с изменением их характеристик или вновь созданных или образованных помещений, </a:t>
            </a:r>
            <a:r>
              <a:rPr lang="ru-RU" dirty="0" err="1" smtClean="0">
                <a:solidFill>
                  <a:srgbClr val="00B050"/>
                </a:solidFill>
              </a:rPr>
              <a:t>машино-мест</a:t>
            </a:r>
            <a:r>
              <a:rPr lang="ru-RU" dirty="0" smtClean="0">
                <a:solidFill>
                  <a:srgbClr val="00B050"/>
                </a:solidFill>
              </a:rPr>
              <a:t>, расположенных в здании, сооружении, в результате реконструкции которых изменены параметры здания, сооружения (количество этажей, площадь, высота, произведена надстройка, перестройка, расширение), осуществляется одновременно с государственным кадастровым учетом изменений характеристик таких реконструированных здания, сооружения в случае, если в отношении указанных помещений, </a:t>
            </a:r>
            <a:r>
              <a:rPr lang="ru-RU" dirty="0" err="1" smtClean="0">
                <a:solidFill>
                  <a:srgbClr val="00B050"/>
                </a:solidFill>
              </a:rPr>
              <a:t>машино-мест</a:t>
            </a:r>
            <a:r>
              <a:rPr lang="ru-RU" dirty="0" smtClean="0">
                <a:solidFill>
                  <a:srgbClr val="00B050"/>
                </a:solidFill>
              </a:rPr>
              <a:t> ранее был осуществлен государственный кадастровый учет.</a:t>
            </a:r>
          </a:p>
          <a:p>
            <a:pPr algn="just"/>
            <a:endParaRPr lang="ru-RU" sz="1400" dirty="0" smtClean="0">
              <a:solidFill>
                <a:srgbClr val="00B050"/>
              </a:solidFill>
            </a:endParaRPr>
          </a:p>
        </p:txBody>
      </p:sp>
      <p:pic>
        <p:nvPicPr>
          <p:cNvPr id="16386" name="Picture 2" descr="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336" y="116632"/>
            <a:ext cx="648072" cy="792088"/>
          </a:xfrm>
          <a:prstGeom prst="rect">
            <a:avLst/>
          </a:prstGeom>
          <a:noFill/>
        </p:spPr>
      </p:pic>
      <p:pic>
        <p:nvPicPr>
          <p:cNvPr id="16390" name="Picture 6" descr="Картинки по запросу зеленая галоч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344" y="1412776"/>
            <a:ext cx="648072" cy="72008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983432" y="3933056"/>
            <a:ext cx="11089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Точность определения координат характерных точек контура объекта недвижимости указана в технических планах не в соответствии с Требованиями к точности и методам определения координат характерных точек контура здания, сооружения или объекта незавершенного строительства, утвержденными приказом Минэкономразвития России от 01.03.2016 № 90</a:t>
            </a:r>
          </a:p>
        </p:txBody>
      </p:sp>
      <p:pic>
        <p:nvPicPr>
          <p:cNvPr id="9" name="Picture 2" descr="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336" y="4005064"/>
            <a:ext cx="648072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20163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3392" y="188640"/>
            <a:ext cx="11377264" cy="136815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ПОСТАНОВКА НА УЧЕТ И ГОСУДАРСТВЕННАЯ РЕГИСТРАЦИЯ ПРАВ НА ОБЪЕКТЫ НЕДВИЖИМОГО ИМУЩЕСТВА, РАСПОЛОЖЕННЫЕ В ГРАНИЦАХ ЗОУИТ</a:t>
            </a:r>
          </a:p>
        </p:txBody>
      </p:sp>
      <p:sp>
        <p:nvSpPr>
          <p:cNvPr id="8" name="Текст 3"/>
          <p:cNvSpPr txBox="1">
            <a:spLocks/>
          </p:cNvSpPr>
          <p:nvPr/>
        </p:nvSpPr>
        <p:spPr>
          <a:xfrm>
            <a:off x="348505" y="1196752"/>
            <a:ext cx="11665296" cy="5195119"/>
          </a:xfrm>
          <a:prstGeom prst="rect">
            <a:avLst/>
          </a:prstGeom>
          <a:ln>
            <a:solidFill>
              <a:srgbClr val="006FB4"/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endParaRPr lang="ru-RU" sz="1400" dirty="0"/>
          </a:p>
          <a:p>
            <a:pPr algn="just"/>
            <a:r>
              <a:rPr lang="ru-RU" sz="4200" b="1" dirty="0"/>
              <a:t>На примере, Приложение №</a:t>
            </a:r>
            <a:r>
              <a:rPr lang="en-US" sz="4200" b="1" dirty="0"/>
              <a:t> 4</a:t>
            </a:r>
            <a:r>
              <a:rPr lang="ru-RU" sz="4200" b="1" dirty="0"/>
              <a:t> к постановлению Правительства Российской Федерации                        от 22 февраля 2018 г. № 188:</a:t>
            </a:r>
          </a:p>
          <a:p>
            <a:pPr algn="just"/>
            <a:endParaRPr lang="ru-RU" sz="4200" dirty="0" smtClean="0"/>
          </a:p>
          <a:p>
            <a:pPr algn="just"/>
            <a:r>
              <a:rPr lang="ru-RU" sz="4200" b="1" dirty="0" smtClean="0"/>
              <a:t>На </a:t>
            </a:r>
            <a:r>
              <a:rPr lang="ru-RU" sz="4200" b="1" dirty="0"/>
              <a:t>территории второй зоны округа горно-санитарной охраны курорта Зеленоградск запрещаются размещение объектов и сооружений, не связанных непосредственно с созданием и развитием сферы курортного лечения и отдыха, в том числе:</a:t>
            </a:r>
          </a:p>
          <a:p>
            <a:pPr algn="just"/>
            <a:endParaRPr lang="ru-RU" sz="4200" dirty="0"/>
          </a:p>
          <a:p>
            <a:pPr algn="just"/>
            <a:r>
              <a:rPr lang="ru-RU" sz="4200" dirty="0"/>
              <a:t>строительство новых и расширение действующих промышленных объектов;</a:t>
            </a:r>
          </a:p>
          <a:p>
            <a:pPr algn="just"/>
            <a:endParaRPr lang="ru-RU" sz="4200" dirty="0"/>
          </a:p>
          <a:p>
            <a:pPr algn="just"/>
            <a:r>
              <a:rPr lang="ru-RU" sz="4200" dirty="0"/>
              <a:t>строительство животноводческих и птицеводческих комплексов и ферм, устройство навозохранилищ;</a:t>
            </a:r>
          </a:p>
          <a:p>
            <a:pPr algn="just"/>
            <a:endParaRPr lang="ru-RU" sz="4200" dirty="0"/>
          </a:p>
          <a:p>
            <a:pPr algn="just"/>
            <a:r>
              <a:rPr lang="ru-RU" sz="4200" dirty="0"/>
              <a:t>размещение складов ядохимикатов, минеральных удобрений и горюче-смазочных материалов;</a:t>
            </a:r>
          </a:p>
          <a:p>
            <a:pPr algn="just"/>
            <a:endParaRPr lang="ru-RU" sz="4200" dirty="0"/>
          </a:p>
          <a:p>
            <a:pPr algn="just"/>
            <a:r>
              <a:rPr lang="ru-RU" sz="4200" dirty="0"/>
              <a:t>строительство транзитных автомобильных дорог;</a:t>
            </a:r>
          </a:p>
          <a:p>
            <a:pPr algn="just"/>
            <a:endParaRPr lang="ru-RU" sz="4200" dirty="0"/>
          </a:p>
          <a:p>
            <a:pPr algn="just"/>
            <a:r>
              <a:rPr lang="ru-RU" sz="4200" dirty="0"/>
              <a:t>размещение коллективных стоянок автотранспорта, не обеспеченных системой очистки отработанных масел и сточных вод, а также местами (площадками) накопления отходов производства и потребления;</a:t>
            </a:r>
          </a:p>
          <a:p>
            <a:pPr algn="just"/>
            <a:endParaRPr lang="ru-RU" sz="4200" dirty="0"/>
          </a:p>
          <a:p>
            <a:pPr algn="just"/>
            <a:r>
              <a:rPr lang="ru-RU" sz="4200" b="1" dirty="0"/>
              <a:t>строительство жилых домов без централизованных систем водоснабжения и канализации;</a:t>
            </a:r>
          </a:p>
          <a:p>
            <a:endParaRPr lang="ru-RU" sz="4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1864" y="980728"/>
            <a:ext cx="7136482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Дуга 7"/>
          <p:cNvSpPr/>
          <p:nvPr/>
        </p:nvSpPr>
        <p:spPr>
          <a:xfrm>
            <a:off x="7392144" y="4077072"/>
            <a:ext cx="4176464" cy="1152128"/>
          </a:xfrm>
          <a:prstGeom prst="arc">
            <a:avLst>
              <a:gd name="adj1" fmla="val 2158747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Дуга 8"/>
          <p:cNvSpPr/>
          <p:nvPr/>
        </p:nvSpPr>
        <p:spPr>
          <a:xfrm>
            <a:off x="7248128" y="4365104"/>
            <a:ext cx="4392488" cy="1224136"/>
          </a:xfrm>
          <a:prstGeom prst="arc">
            <a:avLst>
              <a:gd name="adj1" fmla="val 12503"/>
              <a:gd name="adj2" fmla="val 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Текст 3"/>
          <p:cNvSpPr txBox="1">
            <a:spLocks/>
          </p:cNvSpPr>
          <p:nvPr/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Текст 3"/>
          <p:cNvSpPr>
            <a:spLocks noGrp="1"/>
          </p:cNvSpPr>
          <p:nvPr>
            <p:ph type="body" sz="half" idx="2"/>
          </p:nvPr>
        </p:nvSpPr>
        <p:spPr>
          <a:xfrm>
            <a:off x="479376" y="908720"/>
            <a:ext cx="4464496" cy="5657877"/>
          </a:xfrm>
        </p:spPr>
        <p:txBody>
          <a:bodyPr>
            <a:normAutofit fontScale="77500" lnSpcReduction="20000"/>
          </a:bodyPr>
          <a:lstStyle/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300" b="1" dirty="0"/>
              <a:t>Сведения о вхождении земельного участка в границы зоны с особыми условиями территории будут отражаться в выписке из ЕГРН об объекте недвижимости в графе «Сведения о том, что земельный участок полностью расположен в границах зоны с особыми условиями использования территории, территории объекта культурного наследия, публичного сервитута» (Приложение № 1 к приказу Минэкономразвития России от 25.12.2015 № 975).</a:t>
            </a:r>
          </a:p>
          <a:p>
            <a:pPr algn="just"/>
            <a:r>
              <a:rPr lang="ru-RU" sz="2300" b="1" dirty="0"/>
              <a:t>Плата за выдачу физическому лиц выписки из ЕГРН об объекте недвижимости составит 750 рублей.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«ДОРОГАЯ ВЫПИСКА ОБ ОБЪЕКТЕ»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5" name="Равно 14"/>
          <p:cNvSpPr/>
          <p:nvPr/>
        </p:nvSpPr>
        <p:spPr>
          <a:xfrm>
            <a:off x="1919536" y="4941168"/>
            <a:ext cx="1512168" cy="648072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3392" y="0"/>
            <a:ext cx="11377264" cy="633670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БЛОКИРОВАННАЯ ЖИЛАЯ ЗАСТРОЙКА</a:t>
            </a:r>
            <a:endParaRPr lang="ru-RU" sz="4400" b="1" dirty="0"/>
          </a:p>
        </p:txBody>
      </p:sp>
      <p:sp>
        <p:nvSpPr>
          <p:cNvPr id="5" name="Текст 3"/>
          <p:cNvSpPr txBox="1">
            <a:spLocks/>
          </p:cNvSpPr>
          <p:nvPr/>
        </p:nvSpPr>
        <p:spPr>
          <a:xfrm>
            <a:off x="348505" y="764704"/>
            <a:ext cx="11665296" cy="5976664"/>
          </a:xfrm>
          <a:prstGeom prst="rect">
            <a:avLst/>
          </a:prstGeom>
          <a:ln>
            <a:solidFill>
              <a:srgbClr val="006FB4"/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algn="r"/>
            <a:endParaRPr lang="ru-RU" sz="1900" i="1" dirty="0"/>
          </a:p>
          <a:p>
            <a:pPr algn="r"/>
            <a:r>
              <a:rPr lang="ru-RU" sz="3600" b="1" i="1" dirty="0" smtClean="0"/>
              <a:t>ИЗ ПИСЬМА МИНЭКОНОМРАЗВИТИЯ ОТ 22.10.2019 № ОГ-Д23-9516 </a:t>
            </a:r>
          </a:p>
          <a:p>
            <a:pPr algn="just"/>
            <a:endParaRPr lang="ru-RU" sz="2900" dirty="0" smtClean="0"/>
          </a:p>
          <a:p>
            <a:pPr algn="just"/>
            <a:r>
              <a:rPr lang="ru-RU" sz="2900" dirty="0" smtClean="0"/>
              <a:t>Заявитель обращается за государственным кадастровым учетом и государственной регистрации на дома блокированной застройки образованные путем раздела индивидуального жилого дома на основании технических планов.</a:t>
            </a:r>
          </a:p>
          <a:p>
            <a:pPr algn="just"/>
            <a:r>
              <a:rPr lang="ru-RU" sz="2900" b="1" dirty="0" smtClean="0"/>
              <a:t>Как указано в обращении, рассматриваемое здание «введено в эксплуатацию как </a:t>
            </a:r>
            <a:r>
              <a:rPr lang="ru-RU" sz="2900" b="1" dirty="0" err="1" smtClean="0"/>
              <a:t>ижд</a:t>
            </a:r>
            <a:r>
              <a:rPr lang="ru-RU" sz="2900" b="1" dirty="0" smtClean="0"/>
              <a:t> в 2016 году», при этом по мнению администрации «работы по разделу дома не являются предметом реконструкции, так как не меняются основные параметры здания, а назначение жилого дома мы можем изменить самостоятельно». Приведенная информация свидетельствует о том, что в 2016 г. при возведении здания блокированной застройки Вами не были получены разрешения на строительство и на ввод в эксплуатацию жилого дома блокированной застройки, что в соответствии со статьей 222 Гражданского кодекса Российской Федерации является одним из признаков самовольной постройки. </a:t>
            </a:r>
          </a:p>
          <a:p>
            <a:pPr algn="just"/>
            <a:r>
              <a:rPr lang="ru-RU" sz="2900" b="1" dirty="0" smtClean="0"/>
              <a:t>Относительно изменения назначения здания, которое, по мнению администрации, можно изменить самостоятельно, отмечаем, что ни </a:t>
            </a:r>
            <a:r>
              <a:rPr lang="ru-RU" sz="2900" b="1" dirty="0" err="1" smtClean="0"/>
              <a:t>ГрК</a:t>
            </a:r>
            <a:r>
              <a:rPr lang="ru-RU" sz="2900" b="1" dirty="0" smtClean="0"/>
              <a:t> РФ, ни Жилищным кодексом Российской Федерации, ни Законом № 218-ФЗ не предусмотрена возможность и не установлены правила по изменению назначения правообладателем такого здания, в том числе путем подготовки технического плана такого здания. </a:t>
            </a:r>
          </a:p>
          <a:p>
            <a:pPr algn="just"/>
            <a:r>
              <a:rPr lang="ru-RU" sz="2900" dirty="0" smtClean="0"/>
              <a:t>Сведения о здании, за исключением сведений о его местоположении на земельном участке и площади, указываются в техническом плане на основании документов, предусмотренных статьей 24, 40, 41, 71 Закона № 218-ФЗ. В силу части 1 статьи 41 Закона № 218-ФЗ в случае образования двух и более объектов недвижимости в результате раздела объекта недвижимости, объединения объектов недвижимости, перепланировки помещений, изменения границ между смежными помещениями в результате перепланировки или изменения границ смежных </a:t>
            </a:r>
            <a:r>
              <a:rPr lang="ru-RU" sz="2900" dirty="0" err="1" smtClean="0"/>
              <a:t>машино-мест</a:t>
            </a:r>
            <a:r>
              <a:rPr lang="ru-RU" sz="2900" dirty="0" smtClean="0"/>
              <a:t> государственный кадастровый учет и государственная регистрация прав осуществляются одновременно в отношении всех образуемых объектов недвижимости. </a:t>
            </a:r>
          </a:p>
          <a:p>
            <a:pPr algn="just"/>
            <a:r>
              <a:rPr lang="ru-RU" sz="2900" dirty="0" smtClean="0"/>
              <a:t>Учитывая изложенное, правовые основания для осуществления государственного кадастрового учета и государственной регистрации прав в отношении блоков жилого дома блокированной застройки, образованных в результате раздела объекта индивидуального жилищного строительства возникнут в результате проведения в установленном законодательством о градостроительной деятельности реконструкции здания, в результате которой будут созданы здания – жилые дома, представляющие собой блоки жилого дома блокированной застройки. Одновременно необходимо осуществить государственный кадастровый учет и государственную регистрацию прав на земельные участки, сформированные образованные для использования (эксплуатации) каждого блока жилого дома блокированной застройки, а также обеспечить приведение вида разрешенного использования исходного и образуемых земельных участков в соответствие с видом использования, допускающим размещение на земельном участке объектов блокированной застройки. </a:t>
            </a:r>
            <a:endParaRPr lang="ru-RU" sz="29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3392" y="0"/>
            <a:ext cx="11377264" cy="633670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КОЛИЧЕСТВЕННЫЕ ПОКАЗАТЕЛИ</a:t>
            </a:r>
            <a:endParaRPr lang="ru-RU" sz="4400" b="1" dirty="0"/>
          </a:p>
        </p:txBody>
      </p:sp>
      <p:sp>
        <p:nvSpPr>
          <p:cNvPr id="5" name="Текст 3"/>
          <p:cNvSpPr txBox="1">
            <a:spLocks/>
          </p:cNvSpPr>
          <p:nvPr/>
        </p:nvSpPr>
        <p:spPr>
          <a:xfrm>
            <a:off x="348505" y="764704"/>
            <a:ext cx="11665296" cy="5976664"/>
          </a:xfrm>
          <a:prstGeom prst="rect">
            <a:avLst/>
          </a:prstGeom>
          <a:ln>
            <a:solidFill>
              <a:srgbClr val="006FB4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ru-RU" sz="2400" dirty="0" smtClean="0"/>
              <a:t> 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35360" y="980728"/>
          <a:ext cx="11521280" cy="515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3392" y="0"/>
            <a:ext cx="11377264" cy="633670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АНАЛИЗ РАССМОТРЕНИЯ ОБРАЩЕНИЙ</a:t>
            </a:r>
            <a:endParaRPr lang="ru-RU" sz="4400" b="1" dirty="0"/>
          </a:p>
        </p:txBody>
      </p:sp>
      <p:sp>
        <p:nvSpPr>
          <p:cNvPr id="5" name="Текст 3"/>
          <p:cNvSpPr txBox="1">
            <a:spLocks/>
          </p:cNvSpPr>
          <p:nvPr/>
        </p:nvSpPr>
        <p:spPr>
          <a:xfrm>
            <a:off x="348505" y="764704"/>
            <a:ext cx="11665296" cy="5976664"/>
          </a:xfrm>
          <a:prstGeom prst="rect">
            <a:avLst/>
          </a:prstGeom>
          <a:ln>
            <a:solidFill>
              <a:srgbClr val="006FB4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ru-RU" sz="2400" dirty="0" smtClean="0"/>
              <a:t>Анализ обращений (12 об осуществлении учетно-регистрационных действий в отношений гаражей, расположенных в гаражных обществах) </a:t>
            </a:r>
            <a:r>
              <a:rPr lang="ru-RU" sz="2400" b="1" dirty="0" smtClean="0"/>
              <a:t>свидетельствует о небрежной подготовке технических планов, а также документов включаемых в его состав в качестве приложения:</a:t>
            </a:r>
          </a:p>
          <a:p>
            <a:pPr algn="just"/>
            <a:r>
              <a:rPr lang="ru-RU" sz="2400" dirty="0" smtClean="0"/>
              <a:t>-   технический план содержит приложение в отношении иного здания</a:t>
            </a:r>
          </a:p>
          <a:p>
            <a:pPr algn="just"/>
            <a:r>
              <a:rPr lang="ru-RU" sz="2400" dirty="0" smtClean="0"/>
              <a:t>-   использована неактуальная XML-схема</a:t>
            </a:r>
          </a:p>
          <a:p>
            <a:pPr algn="just"/>
            <a:r>
              <a:rPr lang="ru-RU" sz="2400" dirty="0" smtClean="0"/>
              <a:t>- площадь здания по координатам отличается от площади здания,  указанной в                             техническом плане</a:t>
            </a:r>
          </a:p>
          <a:p>
            <a:pPr algn="just"/>
            <a:r>
              <a:rPr lang="ru-RU" sz="2400" dirty="0" smtClean="0"/>
              <a:t>-  в техническом плане и декларации содержатся неидентичные друг другу сведения о характеристиках объекта</a:t>
            </a:r>
          </a:p>
          <a:p>
            <a:pPr algn="just"/>
            <a:r>
              <a:rPr lang="ru-RU" sz="2400" dirty="0" smtClean="0"/>
              <a:t>-  образуемый объект накладывается на объект государственный кадастровый учет в отношении которого осуществлен в 2019 году на основании технического плана, при чем указанные объекты имеются различное описание местоположения</a:t>
            </a:r>
          </a:p>
          <a:p>
            <a:pPr algn="just"/>
            <a:r>
              <a:rPr lang="ru-RU" sz="2400" dirty="0" smtClean="0"/>
              <a:t>-  образуемый объект идентичен иному объекту государственный кадастровый учет в отношении которого осуществлен </a:t>
            </a:r>
          </a:p>
          <a:p>
            <a:pPr algn="just"/>
            <a:r>
              <a:rPr lang="ru-RU" sz="2400" dirty="0" smtClean="0"/>
              <a:t>-  в составе технического плана в качестве приложения отсутствует декларация</a:t>
            </a:r>
          </a:p>
          <a:p>
            <a:pPr algn="just"/>
            <a:r>
              <a:rPr lang="ru-RU" sz="2400" dirty="0" smtClean="0"/>
              <a:t> 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3392" y="0"/>
            <a:ext cx="11377264" cy="633670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ТЕХНИЧЕСКИЕ И РЕЕСТРОВЫЕ ОШИБКИ</a:t>
            </a:r>
            <a:endParaRPr lang="ru-RU" sz="4400" b="1" dirty="0"/>
          </a:p>
        </p:txBody>
      </p:sp>
      <p:sp>
        <p:nvSpPr>
          <p:cNvPr id="5" name="Текст 3"/>
          <p:cNvSpPr txBox="1">
            <a:spLocks/>
          </p:cNvSpPr>
          <p:nvPr/>
        </p:nvSpPr>
        <p:spPr>
          <a:xfrm>
            <a:off x="348505" y="764704"/>
            <a:ext cx="11665296" cy="5976664"/>
          </a:xfrm>
          <a:prstGeom prst="rect">
            <a:avLst/>
          </a:prstGeom>
          <a:ln>
            <a:solidFill>
              <a:srgbClr val="006FB4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ru-RU" sz="2400" b="1" dirty="0" smtClean="0"/>
              <a:t>СТАТЬЯ 61 218-ФЗ УСТАНАВЛИВАЕТ УСЛОВИЯ, ПОЗВОЛЯЮЩИЕ ИСПРАВИТЬ ТЕХНИЧЕСКУЮ И РЕЕСТРОВУЮ ОШИБКУ:</a:t>
            </a:r>
          </a:p>
          <a:p>
            <a:pPr algn="ctr"/>
            <a:endParaRPr lang="ru-RU" sz="2400" b="1" dirty="0" smtClean="0"/>
          </a:p>
          <a:p>
            <a:pPr algn="just"/>
            <a:r>
              <a:rPr lang="ru-RU" sz="2400" dirty="0" smtClean="0"/>
              <a:t>	- не влечет за собой прекращение, возникновение, переход зарегистрированного права на объект недвижимости;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	- исправление технической ошибки в записях и реестровой ошибки </a:t>
            </a:r>
            <a:r>
              <a:rPr lang="ru-RU" sz="2400" b="1" dirty="0" smtClean="0"/>
              <a:t>НЕ  ПРИЧИНИТ ВРЕД или И НЕ НАРУШАЕТ ЗАКОННЫЕ ИНТЕРЕСЫ </a:t>
            </a:r>
            <a:r>
              <a:rPr lang="ru-RU" sz="2400" dirty="0" smtClean="0"/>
              <a:t>правообладателей или третьих лиц;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	-   при осуществлении комплексных кадастровых работ	</a:t>
            </a:r>
          </a:p>
          <a:p>
            <a:pPr algn="ctr"/>
            <a:endParaRPr lang="ru-RU" sz="2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ИСПРАВЛЕНИЕ ТЕХНИЧЕСКОЙ И РЕЕСТРОВОЙ ОШИБОК В ИНЫХ СЛУЧАЯХ ОСУЩЕСТВЛЯЕТСЯ ИСКЛЮЧИТЕЛЬНО НА ОСНОВАНИИ СООТВЕТСТСВУЮЩЕГО СУДЕБНОГО АКТА!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 </a:t>
            </a:r>
          </a:p>
        </p:txBody>
      </p:sp>
      <p:pic>
        <p:nvPicPr>
          <p:cNvPr id="6" name="Picture 6" descr="Картинки по запросу зеленая галоч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376" y="1844824"/>
            <a:ext cx="504056" cy="432048"/>
          </a:xfrm>
          <a:prstGeom prst="rect">
            <a:avLst/>
          </a:prstGeom>
          <a:noFill/>
        </p:spPr>
      </p:pic>
      <p:pic>
        <p:nvPicPr>
          <p:cNvPr id="7" name="Picture 6" descr="Картинки по запросу зеленая галоч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376" y="2996952"/>
            <a:ext cx="504056" cy="432048"/>
          </a:xfrm>
          <a:prstGeom prst="rect">
            <a:avLst/>
          </a:prstGeom>
          <a:noFill/>
        </p:spPr>
      </p:pic>
      <p:pic>
        <p:nvPicPr>
          <p:cNvPr id="8" name="Picture 6" descr="Картинки по запросу зеленая галоч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392" y="4437112"/>
            <a:ext cx="504056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9376" y="260648"/>
            <a:ext cx="11449272" cy="6048672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smtClean="0"/>
              <a:t>Статьей 10 Конституции Российской Федерации закреплен принцип разделения властей. Государственная власть в Российской Федерации осуществляется на основе разделения на законодательную, исполнительную и судебную. Органы законодательной, исполнительной и судебной власти самостоятельны.</a:t>
            </a:r>
          </a:p>
          <a:p>
            <a:pPr algn="just"/>
            <a:endParaRPr lang="ru-RU" sz="2200" b="1" dirty="0" smtClean="0"/>
          </a:p>
          <a:p>
            <a:pPr algn="just"/>
            <a:r>
              <a:rPr lang="ru-RU" sz="2200" b="1" dirty="0" smtClean="0">
                <a:solidFill>
                  <a:srgbClr val="FF0000"/>
                </a:solidFill>
              </a:rPr>
              <a:t>Какое-либо постороннее воздействие на судей, вмешательство в их деятельность государственных органов, органов местного самоуправления, иных органов, организаций, должностных лиц или граждан запрещаются и влекут за собой ответственность, установленную законом.</a:t>
            </a:r>
          </a:p>
          <a:p>
            <a:pPr algn="just"/>
            <a:endParaRPr lang="ru-RU" sz="2200" b="1" dirty="0" smtClean="0">
              <a:solidFill>
                <a:srgbClr val="FF0000"/>
              </a:solidFill>
            </a:endParaRPr>
          </a:p>
          <a:p>
            <a:pPr algn="just"/>
            <a:r>
              <a:rPr lang="ru-RU" sz="2200" b="1" dirty="0" smtClean="0"/>
              <a:t>В соответствии со ст. 126 Конституции Российской Федерации Верховный Суд Российской Федерации является высшим судебным органом по гражданским делам, разрешению экономических споров, уголовным, административным и иным делам, подсудным судам, образованным в соответствии с федеральным конституционным законом, осуществляет в предусмотренных федеральным законом процессуальных формах судебный надзор за деятельностью этих судов и дает разъяснения по вопросам судебной практики.</a:t>
            </a:r>
            <a:endParaRPr lang="ru-RU" sz="2200" dirty="0" smtClean="0"/>
          </a:p>
          <a:p>
            <a:endParaRPr lang="ru-RU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9416" y="116632"/>
            <a:ext cx="110892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В нарушение требований статьи 39, 40 № 221-ФЗ от 24.04.2007 года, в акте согласования местоположения границ земельного участка отсутствуют личные подписи правообладателей смежных земельных участков (в местоположение границ которых также вносятся изменения).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7408" y="980728"/>
            <a:ext cx="11185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/>
              <a:t>Письмо Минэкономразвития России от 06.11.2018 № 32226-ВА/Д23и «Об уточнении границ земельных участков и применении части 2 статьи 43 Федерального закона от 13 июля 2015 г. N 218-ФЗ»</a:t>
            </a:r>
          </a:p>
          <a:p>
            <a:pPr algn="just"/>
            <a:r>
              <a:rPr lang="ru-RU" sz="1600" dirty="0" smtClean="0">
                <a:solidFill>
                  <a:srgbClr val="00B050"/>
                </a:solidFill>
              </a:rPr>
              <a:t>Законодательством установлены различные случаи, в которых границы земельных участков считаются согласованными как при наличии в акте согласования личных подписей заинтересованных лиц (часть 2 статьи 40 Закона № 221-ФЗ и часть 2 статьи 43 Закона № 218-ФЗ), так и при отсутствии таких подписей (часть 3 статьи 40 Закона № 221-ФЗ).</a:t>
            </a:r>
          </a:p>
          <a:p>
            <a:pPr algn="just"/>
            <a:r>
              <a:rPr lang="ru-RU" sz="1600" dirty="0" smtClean="0">
                <a:solidFill>
                  <a:srgbClr val="00B050"/>
                </a:solidFill>
              </a:rPr>
              <a:t>В частности, в случае, если при государственном кадастровом учете в связи с уточнением местоположения границ земельного участка не требуется одновременное внесение изменений в сведения ЕГРН о местоположении границ смежного земельного участка, при проведении согласования границ и оформлении акта согласования и межевого плана применяются в том числе положения часть 8 статьи 39 и часть 3 статьи 40 Закона № 221-ФЗ (в акте согласования могут отсутствовать личные подписи заинтересованных лиц при условии документального подтверждения их надлежащего извещения и отсутствия их письменных возражений относительно местоположения уточняемой границы или части границы). Если в связи с уточнением местоположения границ земельного участка для его государственного кадастрового учета требуется внесение изменений в содержащиеся в ЕГРН сведения о местоположении границы смежного земельного участка (или отдельных частей границы - общих с объектом кадастровых работ либо одновременно общих и не являющихся общими с объектом кадастровых работ), </a:t>
            </a:r>
            <a:r>
              <a:rPr lang="ru-RU" sz="1600" b="1" u="sng" dirty="0" smtClean="0">
                <a:solidFill>
                  <a:srgbClr val="00B050"/>
                </a:solidFill>
              </a:rPr>
              <a:t>при проведении согласования границ и оформлении акта согласования и межевого плана применяются положения часть 8 статьи 39 Закона № 221-ФЗ и части 2 статьи 43 Закона № 218-ФЗ (в акте согласования обязательно наличие личной подписи заинтересованного лица - правообладателя смежного земельного участка, в местоположение границ которого требуется внесение изменений).</a:t>
            </a:r>
          </a:p>
          <a:p>
            <a:pPr algn="just"/>
            <a:r>
              <a:rPr lang="ru-RU" sz="1600" dirty="0" smtClean="0">
                <a:solidFill>
                  <a:srgbClr val="00B050"/>
                </a:solidFill>
              </a:rPr>
              <a:t>Обращаем внимание на то, что в настоящее время положения части 2 статьи 43 Закона № 218-ФЗ не распространяются на случаи выполнения кадастровых работ в связи с образованием земельного участка (земельных участков).</a:t>
            </a:r>
          </a:p>
          <a:p>
            <a:pPr algn="just"/>
            <a:endParaRPr lang="ru-RU" sz="1600" dirty="0" smtClean="0">
              <a:solidFill>
                <a:srgbClr val="00B050"/>
              </a:solidFill>
            </a:endParaRPr>
          </a:p>
          <a:p>
            <a:pPr algn="just"/>
            <a:r>
              <a:rPr lang="ru-RU" sz="1600" b="1" u="sng" dirty="0" smtClean="0">
                <a:solidFill>
                  <a:srgbClr val="00B050"/>
                </a:solidFill>
              </a:rPr>
              <a:t>Споры, не урегулированные в результате согласования местоположения границ, после оформления акта согласования границ разрешаются в установленном Земельным кодексом Российской Федерации порядке.</a:t>
            </a:r>
          </a:p>
          <a:p>
            <a:pPr algn="just"/>
            <a:endParaRPr lang="ru-RU" sz="1600" b="1" u="sng" dirty="0" smtClean="0">
              <a:solidFill>
                <a:srgbClr val="00B050"/>
              </a:solidFill>
            </a:endParaRPr>
          </a:p>
        </p:txBody>
      </p:sp>
      <p:pic>
        <p:nvPicPr>
          <p:cNvPr id="16386" name="Picture 2" descr="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336" y="116632"/>
            <a:ext cx="648072" cy="792088"/>
          </a:xfrm>
          <a:prstGeom prst="rect">
            <a:avLst/>
          </a:prstGeom>
          <a:noFill/>
        </p:spPr>
      </p:pic>
      <p:pic>
        <p:nvPicPr>
          <p:cNvPr id="16390" name="Picture 6" descr="Картинки по запросу зеленая галоч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344" y="1556792"/>
            <a:ext cx="648072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20163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62203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semenovao\Desktop\Screenshot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368" y="764704"/>
            <a:ext cx="11305256" cy="1800201"/>
          </a:xfrm>
          <a:prstGeom prst="rect">
            <a:avLst/>
          </a:prstGeom>
          <a:noFill/>
        </p:spPr>
      </p:pic>
      <p:pic>
        <p:nvPicPr>
          <p:cNvPr id="32771" name="Picture 3" descr="C:\Users\semenovao\Desktop\Screenshot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368" y="2492896"/>
            <a:ext cx="11305256" cy="3528393"/>
          </a:xfrm>
          <a:prstGeom prst="rect">
            <a:avLst/>
          </a:prstGeom>
          <a:noFill/>
        </p:spPr>
      </p:pic>
      <p:pic>
        <p:nvPicPr>
          <p:cNvPr id="32773" name="Picture 5" descr="C:\Users\semenovao\Desktop\Screenshot_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368" y="6021288"/>
            <a:ext cx="11305256" cy="476673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07368" y="188640"/>
            <a:ext cx="11449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u="sng" dirty="0" smtClean="0">
                <a:solidFill>
                  <a:srgbClr val="00B050"/>
                </a:solidFill>
              </a:rPr>
              <a:t>Споры, не урегулированные в результате согласования местоположения границ, после оформления акта согласования границ разрешаются в установленном Земельным кодексом Российской Федерации порядке.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07368" y="764704"/>
            <a:ext cx="0" cy="5760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07368" y="764704"/>
            <a:ext cx="11305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6" descr="Картинки по запросу зеленая галочк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648072" cy="792088"/>
          </a:xfrm>
          <a:prstGeom prst="rect">
            <a:avLst/>
          </a:prstGeom>
          <a:noFill/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11712624" y="764704"/>
            <a:ext cx="0" cy="5760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07368" y="6525344"/>
            <a:ext cx="11305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9416" y="116632"/>
            <a:ext cx="110892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FF0000"/>
                </a:solidFill>
              </a:rPr>
              <a:t>В межевом плане отсутствуют документы, определяющие (определявшие) в соответствии с законодательством Российской Федерации местоположение границ земельного участка при его образовании, обоснование, подтверждающее фактическое местоположение границ земельного участка и его площадь,  в «Заключение кадастрового инженера» межевого плана отсутствует обоснование местоположения уточненных границ и площади земельного участка (описание конкретных объектов искусственного происхождения, которыми закреплены на местности границы земельного участка; сведения, обосновывающие существование границы земельного участка на местности пятнадцать и более лет (например, дата создания садоводческого объединения граждан).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9416" y="1844824"/>
            <a:ext cx="1118592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00B050"/>
                </a:solidFill>
              </a:rPr>
              <a:t>В соответствии с ч. 1 ст. 22 Закона № 218-ФЗ при уточнении границ земельного участка их местоположение определяется исходя из сведений, содержащихся в документе, подтверждающем право на земельный участок, или при отсутствии такого документа исходя из сведений, содержащихся в документах, определявших местоположение границ земельного участка при его образовании. </a:t>
            </a:r>
            <a:r>
              <a:rPr lang="ru-RU" sz="1600" b="1" u="sng" dirty="0" smtClean="0">
                <a:solidFill>
                  <a:srgbClr val="00B050"/>
                </a:solidFill>
              </a:rPr>
              <a:t> Согласно ч. 10 ст. 22 Закона   № 218-ФЗ в случае отсутствия в документах сведений о местоположении границ земельного участка его границами считаются границы, существующие на местности пятнадцать лет и более и закрепленные с использованием природных объектов или объектов искусственного происхождения, позволяющих определить местоположение границ земельного участка. </a:t>
            </a:r>
          </a:p>
          <a:p>
            <a:pPr algn="just"/>
            <a:r>
              <a:rPr lang="ru-RU" sz="1600" dirty="0" smtClean="0">
                <a:solidFill>
                  <a:srgbClr val="00B050"/>
                </a:solidFill>
              </a:rPr>
              <a:t>В заключении кадастрового инженера не приводятся сведения о том, что границы, которые определяют площадь участка с учетом увеличения площади, установлены на местности 15 и более лет, и не включены документы, подтверждающие это, что предусмотрено п. 21 (картографические материалы, в том числе картографо-геодезического фонда, и (или) землеустроительная документация, хранящаяся в государственном фонде данных, полученных в результате проведения землеустройства), п. 22 (утвержденные в установленном порядке проекты организации и застройки территорий садоводческих, огороднических или дачных некоммерческих объединений граждан; иные документы), п. 25 (извлечения из проектов организации и застройки территорий садоводческих, огороднических или дачных некоммерческих объединений граждан), п. 70 (использование документов, указанных в части 10 статьи 22). Таким образом, межевой план подготовлен не в соответствии с требованиями, утвержденными Приказом Минэкономразвития России от 08.12.2015 № 921.</a:t>
            </a:r>
          </a:p>
          <a:p>
            <a:pPr algn="just"/>
            <a:endParaRPr lang="ru-RU" sz="1600" dirty="0" smtClean="0">
              <a:solidFill>
                <a:srgbClr val="00B050"/>
              </a:solidFill>
            </a:endParaRPr>
          </a:p>
          <a:p>
            <a:pPr algn="just"/>
            <a:r>
              <a:rPr lang="ru-RU" sz="1600" b="1" u="sng" dirty="0" smtClean="0">
                <a:solidFill>
                  <a:srgbClr val="00B050"/>
                </a:solidFill>
              </a:rPr>
              <a:t>Споры, не урегулированные в результате согласования местоположения границ, после оформления акта согласования границ разрешаются в установленном Земельным кодексом Российской Федерации порядке.</a:t>
            </a:r>
          </a:p>
          <a:p>
            <a:pPr algn="just"/>
            <a:endParaRPr lang="ru-RU" sz="1600" dirty="0" smtClean="0">
              <a:solidFill>
                <a:srgbClr val="00B050"/>
              </a:solidFill>
            </a:endParaRPr>
          </a:p>
          <a:p>
            <a:pPr algn="just"/>
            <a:endParaRPr lang="ru-RU" sz="1600" dirty="0" smtClean="0">
              <a:solidFill>
                <a:srgbClr val="00B050"/>
              </a:solidFill>
            </a:endParaRPr>
          </a:p>
          <a:p>
            <a:pPr algn="just"/>
            <a:endParaRPr lang="ru-RU" sz="1600" dirty="0" smtClean="0">
              <a:solidFill>
                <a:srgbClr val="00B050"/>
              </a:solidFill>
            </a:endParaRPr>
          </a:p>
          <a:p>
            <a:pPr algn="just"/>
            <a:endParaRPr lang="ru-RU" sz="1600" dirty="0" smtClean="0">
              <a:solidFill>
                <a:srgbClr val="00B050"/>
              </a:solidFill>
            </a:endParaRPr>
          </a:p>
        </p:txBody>
      </p:sp>
      <p:pic>
        <p:nvPicPr>
          <p:cNvPr id="16386" name="Picture 2" descr="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336" y="116632"/>
            <a:ext cx="648072" cy="792088"/>
          </a:xfrm>
          <a:prstGeom prst="rect">
            <a:avLst/>
          </a:prstGeom>
          <a:noFill/>
        </p:spPr>
      </p:pic>
      <p:pic>
        <p:nvPicPr>
          <p:cNvPr id="16390" name="Picture 6" descr="Картинки по запросу зеленая галоч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336" y="1844824"/>
            <a:ext cx="648072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2016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9416" y="116632"/>
            <a:ext cx="110892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FF0000"/>
                </a:solidFill>
              </a:rPr>
              <a:t>В межевом плане отсутствуют документы, определяющие (определявшие) в соответствии с законодательством Российской Федерации местоположение границ земельного участка при его образовании, обоснование, подтверждающее фактическое местоположение границ земельного участка и его площадь,  в «Заключение кадастрового инженера» межевого плана отсутствует обоснование местоположения уточненных границ и площади земельного участка (описание конкретных объектов искусственного происхождения, которыми закреплены на местности границы земельного участка; сведения, обосновывающие существование границы земельного участка на местности пятнадцать и более лет (например, дата создания садоводческого объединения граждан).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9416" y="1844824"/>
            <a:ext cx="1118592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Принимая во внимание положения пункта 70 Требований к подготовке межевого плана, утвержденных приказом Министерства экономического развития Российской Федерации от 08.12.2015 г. № 921  определено, что выполнение кадастровых работ по уточнению местоположения границы земельного участка осуществляется на основании документов, перечисленных в части 10 статьи 22 Закона № 218-ФЗ. К таким документам относятся сведения, содержащиеся в документах, подтверждающих право на земельный участок, или при отсутствии такого документа исходя из сведений, содержащихся в документах, определявших местоположение границ земельного участка при его образовании. </a:t>
            </a:r>
          </a:p>
          <a:p>
            <a:pPr algn="just"/>
            <a:endParaRPr lang="ru-RU" sz="1600" dirty="0" smtClean="0"/>
          </a:p>
          <a:p>
            <a:pPr algn="just"/>
            <a:r>
              <a:rPr lang="ru-RU" sz="1600" b="1" dirty="0" smtClean="0"/>
              <a:t>Обращаем Ваше внимание, что для получения возможности ознакомления с документами имеющимися в государственном фонде данных, полученных в результате проведения землеустройства, а также документов поступивших в Управление Росреестра по Калининградской области в результате реорганизаций комитетов и ведомств, изготовления с них копий Вам необходимо представить заявление, оформленное в соответствии с требованиями, установленными административным регламентом по предоставлению государственной услуги «Ведение государственного фонда данных полученных в результате проведения землеустройства» утвержденными приказом Министерства Экономического развития РФ от 14.11.2006 г. № 376.</a:t>
            </a:r>
          </a:p>
          <a:p>
            <a:pPr algn="just"/>
            <a:r>
              <a:rPr lang="ru-RU" sz="1600" b="1" dirty="0" smtClean="0"/>
              <a:t> </a:t>
            </a:r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>
              <a:solidFill>
                <a:srgbClr val="00B050"/>
              </a:solidFill>
            </a:endParaRPr>
          </a:p>
          <a:p>
            <a:pPr algn="just"/>
            <a:endParaRPr lang="ru-RU" sz="1600" dirty="0" smtClean="0">
              <a:solidFill>
                <a:srgbClr val="00B050"/>
              </a:solidFill>
            </a:endParaRPr>
          </a:p>
          <a:p>
            <a:pPr algn="just"/>
            <a:endParaRPr lang="ru-RU" sz="1600" dirty="0" smtClean="0">
              <a:solidFill>
                <a:srgbClr val="00B050"/>
              </a:solidFill>
            </a:endParaRPr>
          </a:p>
        </p:txBody>
      </p:sp>
      <p:pic>
        <p:nvPicPr>
          <p:cNvPr id="16386" name="Picture 2" descr="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336" y="116632"/>
            <a:ext cx="648072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2016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3392" y="692696"/>
            <a:ext cx="110172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ИЗМЕНЕНИЕ ПЛОЩАДИ ЗЕМЕЛЬНОГО УЧАСТКА ПРИ УТОЧНЕНИИ МЕСТОПОЛОЖЕНИЯ ГРАНИЦ ЗЕМЕЛЬНОГО УЧАСТКА – ЭТО НЕ ПРАВИЛО, ЭТО ИСКЛЮЧЕНИЕ.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39416" y="1844824"/>
            <a:ext cx="11185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 smtClean="0">
              <a:solidFill>
                <a:srgbClr val="00B050"/>
              </a:solidFill>
            </a:endParaRPr>
          </a:p>
          <a:p>
            <a:pPr algn="just"/>
            <a:endParaRPr lang="ru-RU" sz="1600" dirty="0" smtClean="0">
              <a:solidFill>
                <a:srgbClr val="00B050"/>
              </a:solidFill>
            </a:endParaRPr>
          </a:p>
          <a:p>
            <a:pPr algn="just"/>
            <a:endParaRPr lang="ru-RU" sz="1600" dirty="0" smtClean="0">
              <a:solidFill>
                <a:srgbClr val="00B05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7368" y="548680"/>
            <a:ext cx="0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07368" y="548680"/>
            <a:ext cx="1152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1928648" y="548680"/>
            <a:ext cx="0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07368" y="3140968"/>
            <a:ext cx="1152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407368" y="3429000"/>
            <a:ext cx="115212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mtClean="0">
                <a:solidFill>
                  <a:srgbClr val="00B050"/>
                </a:solidFill>
              </a:rPr>
              <a:t>ИЗМЕНЕНИЕ ПЛОЩАДИ </a:t>
            </a:r>
            <a:r>
              <a:rPr lang="ru-RU" sz="3600" b="1" dirty="0" smtClean="0">
                <a:solidFill>
                  <a:srgbClr val="00B050"/>
                </a:solidFill>
              </a:rPr>
              <a:t>ЗЕМЕЛЬНОГО УЧАСТКА ПРИ УТОЧНЕНИИ МЕСТОПОЛОЖЕНИЯ ГРАНИЦ ЗЕМЕЛЬНОГО УЧАСТКА  МОЖЕТ ОСУЩЕСТВЛЯТЬСЯ ПО ИТОГАМ ОСУЩЕСТВЛЕНИЯ КОМПЛЕКСНЫХ КАДАСТРОВЫХ РАБОТ (СТАТЬЯ 42.8 221-ФЗ)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407368" y="3429000"/>
            <a:ext cx="1152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1928648" y="3429000"/>
            <a:ext cx="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407368" y="3429000"/>
            <a:ext cx="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07368" y="6309320"/>
            <a:ext cx="11521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20163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9416" y="116632"/>
            <a:ext cx="110892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FF0000"/>
                </a:solidFill>
              </a:rPr>
              <a:t>При перераспределении может быть образован один земельный участок в случае перераспределения земель и одного земельного участка. С учетом положений статьи 11.6 Земельного кодекса Российской Федерации образование одного земельного участка путем преобразования нескольких земельных участков допускается только при объединении земельных участков. Таким образом, в силу статьи 11.7 Земельного кодекса Российской Федерации не допускается перераспределение земель и нескольких земельных участков (вне зависимости от формы их собственности), а также образование нескольких земельных участков путем перераспределения одного земельного участка и земель.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39416" y="1268760"/>
            <a:ext cx="1118592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/>
              <a:t>Письмо Росреестра России от 19.09.2018 N 14-09458-ГЕ/18 «О перераспределении земель и нескольких земельных участков» (вместе с Письмом Росреестра от 16.07.2018 N 14-07286-ГЕ/18, Письмом Минэкономразвития России от 24.08.2018 N Д23и-4640 «О перераспределении земель и нескольких земельных участков»)</a:t>
            </a:r>
          </a:p>
          <a:p>
            <a:pPr algn="just"/>
            <a:r>
              <a:rPr lang="ru-RU" sz="1400" dirty="0" smtClean="0">
                <a:solidFill>
                  <a:srgbClr val="00B050"/>
                </a:solidFill>
              </a:rPr>
              <a:t>При перераспределении земель и (или) земельных участков, находящихся в государственной или муниципальной собственности, между собой и таких земель или земельных участков и земельных участков, находящихся в частной собственности, должны соблюдаться правила, установленные пунктом 1 статьи 11.7 Земельного кодекса Российской Федерации. С учетом изложенного перераспределение земель и нескольких земельных участков, в том числе при соблюдении условий, указанных в пункте 1 статьи 39.27 и пункте 1 статьи 39.28 Земельного кодекса Российской Федерации, не допускается. </a:t>
            </a:r>
          </a:p>
          <a:p>
            <a:r>
              <a:rPr lang="ru-RU" sz="1400" b="1" dirty="0" smtClean="0"/>
              <a:t>Письмо Минэкономразвития России от 09.10.2019 № Д23и-34697 «О перераспределении земельных участков в случае, предусмотренном подпунктом 4 пункта 1 статьи 39.27 Земельного кодекса Российской Федерации»</a:t>
            </a:r>
          </a:p>
          <a:p>
            <a:pPr algn="just"/>
            <a:r>
              <a:rPr lang="ru-RU" sz="1400" dirty="0" smtClean="0">
                <a:solidFill>
                  <a:srgbClr val="00B050"/>
                </a:solidFill>
              </a:rPr>
              <a:t>Пункт 1 статьи 39.27 Земельного кодекса Российской Федерации дополнен новым подпунктом 4, установившим еще один случай, при котором допускается перераспределение земель и (или) земельных участков, находящихся в государственной или муниципальной собственности, между собой: </a:t>
            </a:r>
            <a:r>
              <a:rPr lang="ru-RU" sz="1400" b="1" u="sng" dirty="0" smtClean="0">
                <a:solidFill>
                  <a:srgbClr val="00B050"/>
                </a:solidFill>
              </a:rPr>
              <a:t>если приводятся в соответствие с утвержденным проектом межевания территории (в том числе для исключения вклинивания, </a:t>
            </a:r>
            <a:r>
              <a:rPr lang="ru-RU" sz="1400" b="1" u="sng" dirty="0" err="1" smtClean="0">
                <a:solidFill>
                  <a:srgbClr val="00B050"/>
                </a:solidFill>
              </a:rPr>
              <a:t>вкрапливания</a:t>
            </a:r>
            <a:r>
              <a:rPr lang="ru-RU" sz="1400" b="1" u="sng" dirty="0" smtClean="0">
                <a:solidFill>
                  <a:srgbClr val="00B050"/>
                </a:solidFill>
              </a:rPr>
              <a:t>, изломанности границ, чересполосицы)</a:t>
            </a:r>
            <a:r>
              <a:rPr lang="ru-RU" sz="1400" b="1" dirty="0" smtClean="0">
                <a:solidFill>
                  <a:srgbClr val="00B050"/>
                </a:solidFill>
              </a:rPr>
              <a:t> границы земельного участка</a:t>
            </a:r>
            <a:r>
              <a:rPr lang="ru-RU" sz="1400" dirty="0" smtClean="0">
                <a:solidFill>
                  <a:srgbClr val="00B050"/>
                </a:solidFill>
              </a:rPr>
              <a:t>, который находится в государственной или муниципальной собственности и предоставлен гражданам, юридическим лицам, органам государственной власти или органам местного самоуправления, и земель и земельных участков, которые находятся в государственной или муниципальной собственности, не предоставлены гражданам и юридическим лицам и не обременены правами третьих лиц, за исключением сервитута, публичного сервитута, при условии, что площадь земельного участка, который находится в государственной или муниципальной собственности и предоставлен гражданам, юридическим лицам, увеличивается в результате этого перераспределения не более чем до установленных предельных максимальных размеров земельных участков.</a:t>
            </a:r>
          </a:p>
          <a:p>
            <a:pPr algn="just"/>
            <a:r>
              <a:rPr lang="ru-RU" sz="1400" dirty="0" smtClean="0">
                <a:solidFill>
                  <a:srgbClr val="00B050"/>
                </a:solidFill>
              </a:rPr>
              <a:t>Согласно положениям, установленным подпунктом 4 пункта 1 статьи 39.27 Земельного кодекса Российской Федерации, допускается перераспределение земельного участка, который находится в государственной или муниципальной собственности и предоставлен гражданам, юридическим лицам, органам государственной власти или органам местного самоуправления, одновременно с землями и земельными участками, которые находятся в государственной или муниципальной собственности, не предоставлены гражданам и юридическим лицам и не обременены правами третьих лиц, за исключением сервитута, публичного сервитута.</a:t>
            </a:r>
            <a:endParaRPr lang="ru-RU" sz="1600" dirty="0" smtClean="0">
              <a:solidFill>
                <a:srgbClr val="00B050"/>
              </a:solidFill>
            </a:endParaRPr>
          </a:p>
        </p:txBody>
      </p:sp>
      <p:pic>
        <p:nvPicPr>
          <p:cNvPr id="16386" name="Picture 2" descr="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336" y="116632"/>
            <a:ext cx="648072" cy="792088"/>
          </a:xfrm>
          <a:prstGeom prst="rect">
            <a:avLst/>
          </a:prstGeom>
          <a:noFill/>
        </p:spPr>
      </p:pic>
      <p:pic>
        <p:nvPicPr>
          <p:cNvPr id="16390" name="Picture 6" descr="Картинки по запросу зеленая галоч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336" y="1340768"/>
            <a:ext cx="648072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20163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9416" y="116632"/>
            <a:ext cx="110892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FF0000"/>
                </a:solidFill>
              </a:rPr>
              <a:t>В соответствии с пунктом 3 статьи 11.2 Земельного кодекса Российской Федерации целевым назначением и разрешенным использованием образуемых земельных участков признаются целевое назначение и разрешенное использование земельных участков, из которых при разделе, объединении, перераспределении или выделе образуются земельные участки, за исключением случаев, установленных федеральными законами. Согласно пункту 51 Требований № 921 вид (виды) разрешенного использования образуемых земельных участков должен (должны) соответствовать сведениям ЕГРН о виде (видах) разрешенного использования исходного земельного участка, за исключением случаев, установленных законодательством Российской Федерации.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11424" y="2025908"/>
            <a:ext cx="11185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/>
              <a:t>Письмо Росреестра от 12.12.2018 N 14-12418-ГЕ/18 «О рассмотрении обращения» (вместе с Письмами Минэкономразвития России от 21.08.2018 N ОГ-Д23-8528 «О рассмотрении обращения», от 26.10.2018 N Д23и-5764 «О виде разрешенного использования образуемого земельного участка»)</a:t>
            </a:r>
          </a:p>
          <a:p>
            <a:pPr algn="just"/>
            <a:endParaRPr lang="ru-RU" sz="1400" b="1" dirty="0" smtClean="0"/>
          </a:p>
          <a:p>
            <a:pPr algn="just"/>
            <a:r>
              <a:rPr lang="ru-RU" sz="1400" dirty="0" smtClean="0">
                <a:solidFill>
                  <a:srgbClr val="00B050"/>
                </a:solidFill>
              </a:rPr>
              <a:t>Вид разрешенного использования образуемого земельного участка и категория земель, к которой он отнесен, могут отличаться от вида разрешенного использования и категории земель исходного земельного участка только в случае, если федеральным законом предусмотрен порядок определения указанных характеристик земельного участка, отличный от предусмотренного пунктом 3 статьи 11.2 Земельного кодекса Российской Федерации. К исключениям из установленного пунктом 3 статьи 11.2 Земельного кодекса Российской Федерации правила относится, в частности, случай, предусмотренный частью 104 статьи 26 Федерального закона от 31 декабря 2014 г. № 499-ФЗ «О внесении изменений в Земельный кодекс Российской Федерации и отдельные законодательные акты Российской Федерации».</a:t>
            </a:r>
          </a:p>
          <a:p>
            <a:pPr algn="just"/>
            <a:r>
              <a:rPr lang="ru-RU" sz="1400" dirty="0" smtClean="0">
                <a:solidFill>
                  <a:srgbClr val="00B050"/>
                </a:solidFill>
              </a:rPr>
              <a:t>По общему правилу вид разрешенного использования образуемых земельных участков должен соответствовать виду разрешенного использования земельных участков, из которых при разделе, объединении, перераспределении или выделе образуются земельные участки, в том числе в случае, если образуемые земельные участки располагаются в границах территории, для которой установлен градостроительный регламент.</a:t>
            </a:r>
          </a:p>
          <a:p>
            <a:endParaRPr lang="ru-RU" sz="1400" dirty="0" smtClean="0">
              <a:solidFill>
                <a:srgbClr val="00B050"/>
              </a:solidFill>
            </a:endParaRPr>
          </a:p>
          <a:p>
            <a:pPr algn="just"/>
            <a:r>
              <a:rPr lang="ru-RU" sz="1400" b="1" dirty="0" smtClean="0"/>
              <a:t>Проектом федерального закона № 496293-7 «О внесении изменений в Земельный кодекс Российской Федерации и некоторые законодательные акты Российской Федерации (в целях совершенствования определения видов разрешенного использования земельных участков)» принятым Государственной Думой Федерального Собрания Российской Федерации в первом чтении 9 октября 2018 года, предусматривается в том числе определение случаев, при которых вид разрешенного использования земельного участка определяется в соответствии с утвержденным проектом межевания территории.</a:t>
            </a:r>
            <a:endParaRPr lang="ru-RU" sz="1400" dirty="0" smtClean="0"/>
          </a:p>
          <a:p>
            <a:endParaRPr lang="ru-RU" sz="1400" dirty="0" smtClean="0">
              <a:solidFill>
                <a:srgbClr val="00B050"/>
              </a:solidFill>
            </a:endParaRPr>
          </a:p>
          <a:p>
            <a:endParaRPr lang="ru-RU" sz="1400" b="1" dirty="0" smtClean="0"/>
          </a:p>
        </p:txBody>
      </p:sp>
      <p:pic>
        <p:nvPicPr>
          <p:cNvPr id="16386" name="Picture 2" descr="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336" y="116632"/>
            <a:ext cx="648072" cy="792088"/>
          </a:xfrm>
          <a:prstGeom prst="rect">
            <a:avLst/>
          </a:prstGeom>
          <a:noFill/>
        </p:spPr>
      </p:pic>
      <p:pic>
        <p:nvPicPr>
          <p:cNvPr id="16390" name="Picture 6" descr="Картинки по запросу зеленая галоч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344" y="2132856"/>
            <a:ext cx="648072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20163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1424" y="116632"/>
            <a:ext cx="110892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FF0000"/>
                </a:solidFill>
              </a:rPr>
              <a:t>В соответствии с пунктом 3 статьи 11.2 Земельного кодекса Российской Федерации целевым назначением и разрешенным использованием образуемых земельных участков признаются целевое назначение и разрешенное использование земельных участков, из</a:t>
            </a:r>
            <a:br>
              <a:rPr lang="ru-RU" sz="1400" dirty="0" smtClean="0">
                <a:solidFill>
                  <a:srgbClr val="FF0000"/>
                </a:solidFill>
              </a:rPr>
            </a:br>
            <a:r>
              <a:rPr lang="ru-RU" sz="1400" dirty="0" smtClean="0">
                <a:solidFill>
                  <a:srgbClr val="FF0000"/>
                </a:solidFill>
              </a:rPr>
              <a:t>которых при разделе, объединении, перераспределении или выделе образуются земельные участки, за исключением случаев, установленных федеральными законами. Согласно пункту 51 Требований № 921 вид (виды) разрешенного использования образуемых земельных участков должен (должны) соответствовать сведениям ЕГРН о виде (видах) разрешенного использования исходного земельного участка, за исключением случаев, установленных законодательством Российской Федерации.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39416" y="1412776"/>
            <a:ext cx="111859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/>
              <a:t>Письмо Минэкономразвития России от 25.09.2019 N 13791-ОГ «Относительно определения вида разрешенного использования образуемого земельного участка»</a:t>
            </a:r>
          </a:p>
          <a:p>
            <a:pPr algn="just"/>
            <a:r>
              <a:rPr lang="ru-RU" sz="1400" dirty="0" smtClean="0">
                <a:solidFill>
                  <a:srgbClr val="00B050"/>
                </a:solidFill>
              </a:rPr>
              <a:t>Согласно пункту 51 Требований № 921 вид (виды) разрешенного использования образуемых земельных участков должен (должны) соответствовать сведениям Единого государственного реестра недвижимости (далее - ЕГРН), о виде (видах) разрешенного использования исходного земельного участка, за исключением случаев, установленных законодательством Российской Федерации.</a:t>
            </a:r>
          </a:p>
          <a:p>
            <a:pPr algn="just"/>
            <a:r>
              <a:rPr lang="ru-RU" sz="1400" dirty="0" smtClean="0">
                <a:solidFill>
                  <a:srgbClr val="00B050"/>
                </a:solidFill>
              </a:rPr>
              <a:t>В таких случаях сведения о выбранных или установленных видах (виде) разрешенного использования указываются в межевом плане на основании:</a:t>
            </a:r>
          </a:p>
          <a:p>
            <a:pPr algn="just"/>
            <a:r>
              <a:rPr lang="ru-RU" sz="1400" dirty="0" smtClean="0">
                <a:solidFill>
                  <a:srgbClr val="00B050"/>
                </a:solidFill>
              </a:rPr>
              <a:t>градостроительного регламента и сведений о территориальной зоне, в границах которой расположен земельный участок (с указанием реестрового номера границ территориальной зоны или в случае отсутствия такого реестрового номера ее индивидуального обозначения (например, вид, тип, номер, индекс), при этом в разделе "Заключение кадастрового инженера" приводится обоснование указания в данном реквизите такого (основного и при наличии вспомогательного) вида (видов) разрешенного использования;</a:t>
            </a:r>
          </a:p>
          <a:p>
            <a:pPr algn="just"/>
            <a:r>
              <a:rPr lang="ru-RU" sz="1400" dirty="0" smtClean="0">
                <a:solidFill>
                  <a:srgbClr val="00B050"/>
                </a:solidFill>
              </a:rPr>
              <a:t>разрешения на условно разрешенный вид использования земельного участка (копия такого разрешения включается в состав приложения межевого плана, далее - Приложение);</a:t>
            </a:r>
          </a:p>
          <a:p>
            <a:pPr algn="just"/>
            <a:r>
              <a:rPr lang="ru-RU" sz="1400" dirty="0" smtClean="0">
                <a:solidFill>
                  <a:srgbClr val="00B050"/>
                </a:solidFill>
              </a:rPr>
              <a:t>акта органа государственной власти или органа местного самоуправления, подтверждающего в соответствии с федеральным законом установленное разрешенное использование земельного участка, в том числе решения о предварительном согласовании предоставления земельного участка, решения об утверждении схемы расположения земельного участка или земельных участков на кадастровом плане территории, решения об утверждении проекта межевания территории (копия акта включается в состав Приложения, за исключением случая, если сведения о проекте межевания территории внесены в ЕГРН);</a:t>
            </a:r>
          </a:p>
          <a:p>
            <a:pPr algn="just"/>
            <a:r>
              <a:rPr lang="ru-RU" sz="1400" dirty="0" smtClean="0">
                <a:solidFill>
                  <a:srgbClr val="00B050"/>
                </a:solidFill>
              </a:rPr>
              <a:t>вступившего в законную силу судебного акта (копия такого документа включается в состав Приложения);</a:t>
            </a:r>
          </a:p>
          <a:p>
            <a:pPr algn="just"/>
            <a:r>
              <a:rPr lang="ru-RU" sz="1400" dirty="0" smtClean="0">
                <a:solidFill>
                  <a:srgbClr val="00B050"/>
                </a:solidFill>
              </a:rPr>
              <a:t>проектной документации лесных участков в отношении лесных участков.</a:t>
            </a:r>
          </a:p>
          <a:p>
            <a:pPr algn="just"/>
            <a:r>
              <a:rPr lang="ru-RU" sz="1400" b="1" dirty="0" smtClean="0"/>
              <a:t>Проектом федерального закона № 496293-7 «О внесении изменений в Земельный кодекс Российской Федерации и некоторые законодательные акты Российской Федерации (в целях совершенствования определения видов разрешенного использования земельных участков)», принятым Государственной Думой Федерального Собрания Российской Федерации в первом чтении 9 октября 2018 года, предусматривается в том числе определение случаев, при которых вид разрешенного использования земельного участка определяется в соответствии с утвержденным проектом межевания территории.</a:t>
            </a:r>
            <a:endParaRPr lang="ru-RU" sz="1400" dirty="0" smtClean="0"/>
          </a:p>
          <a:p>
            <a:endParaRPr lang="ru-RU" sz="1400" dirty="0" smtClean="0">
              <a:solidFill>
                <a:srgbClr val="00B050"/>
              </a:solidFill>
            </a:endParaRPr>
          </a:p>
        </p:txBody>
      </p:sp>
      <p:pic>
        <p:nvPicPr>
          <p:cNvPr id="16386" name="Picture 2" descr="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336" y="116632"/>
            <a:ext cx="648072" cy="792088"/>
          </a:xfrm>
          <a:prstGeom prst="rect">
            <a:avLst/>
          </a:prstGeom>
          <a:noFill/>
        </p:spPr>
      </p:pic>
      <p:pic>
        <p:nvPicPr>
          <p:cNvPr id="16390" name="Picture 6" descr="Картинки по запросу зеленая галоч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336" y="1340768"/>
            <a:ext cx="648072" cy="720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201635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</Template>
  <TotalTime>5037</TotalTime>
  <Words>3574</Words>
  <Application>Microsoft Office PowerPoint</Application>
  <PresentationFormat>Произвольный</PresentationFormat>
  <Paragraphs>132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ТИПОВЫЕ ОШИБКИ,  ДОПУЩЕННЫЕ ПРИ ОСУЩЕСТВЛЕНИИ УЧЕТНО-РЕГИСТРАЦИОННЫХ ДЕЙСТВИЙ НА ОСНОВАНИИ МЕЖЕВЫХ И ТЕХНИЧЕСКИХ ПЛАНОВ  ЗА ПЕРИОД 2018-2019 ГОД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2013</dc:title>
  <dc:creator>Сабодашев Александр Сергеевич</dc:creator>
  <cp:lastModifiedBy>semenovao</cp:lastModifiedBy>
  <cp:revision>211</cp:revision>
  <cp:lastPrinted>2018-01-31T07:38:30Z</cp:lastPrinted>
  <dcterms:created xsi:type="dcterms:W3CDTF">2018-01-23T08:17:24Z</dcterms:created>
  <dcterms:modified xsi:type="dcterms:W3CDTF">2019-12-04T07:33:41Z</dcterms:modified>
</cp:coreProperties>
</file>