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84" r:id="rId1"/>
  </p:sldMasterIdLst>
  <p:notesMasterIdLst>
    <p:notesMasterId r:id="rId23"/>
  </p:notesMasterIdLst>
  <p:sldIdLst>
    <p:sldId id="256" r:id="rId2"/>
    <p:sldId id="269" r:id="rId3"/>
    <p:sldId id="271" r:id="rId4"/>
    <p:sldId id="261" r:id="rId5"/>
    <p:sldId id="278" r:id="rId6"/>
    <p:sldId id="279" r:id="rId7"/>
    <p:sldId id="280" r:id="rId8"/>
    <p:sldId id="272" r:id="rId9"/>
    <p:sldId id="273" r:id="rId10"/>
    <p:sldId id="274" r:id="rId11"/>
    <p:sldId id="276" r:id="rId12"/>
    <p:sldId id="283" r:id="rId13"/>
    <p:sldId id="282" r:id="rId14"/>
    <p:sldId id="268" r:id="rId15"/>
    <p:sldId id="284" r:id="rId16"/>
    <p:sldId id="285" r:id="rId17"/>
    <p:sldId id="286" r:id="rId18"/>
    <p:sldId id="287" r:id="rId19"/>
    <p:sldId id="288" r:id="rId20"/>
    <p:sldId id="262" r:id="rId21"/>
    <p:sldId id="266" r:id="rId22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OpenGost Type B TT" panose="02000503000000000000" pitchFamily="2" charset="-5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80" y="-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160" b="1" i="0" u="none" strike="noStrike" baseline="0" dirty="0" smtClean="0">
                <a:effectLst/>
              </a:rPr>
              <a:t>Анализ причин приостановлений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OpenGost Type A TT" panose="02000503000000000000" pitchFamily="2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Лист1!$A$2:$A$19</c:f>
              <c:strCache>
                <c:ptCount val="18"/>
                <c:pt idx="0">
                  <c:v>ч.10 ст.22</c:v>
                </c:pt>
                <c:pt idx="1">
                  <c:v>ВРИ</c:v>
                </c:pt>
                <c:pt idx="2">
                  <c:v>Не все ОН</c:v>
                </c:pt>
                <c:pt idx="3">
                  <c:v>Нет АСГ</c:v>
                </c:pt>
                <c:pt idx="4">
                  <c:v>Пересечение</c:v>
                </c:pt>
                <c:pt idx="5">
                  <c:v>ГГС</c:v>
                </c:pt>
                <c:pt idx="6">
                  <c:v>Сохранность ГГС</c:v>
                </c:pt>
                <c:pt idx="7">
                  <c:v>Поверка СИ</c:v>
                </c:pt>
                <c:pt idx="8">
                  <c:v>Схема ГП</c:v>
                </c:pt>
                <c:pt idx="9">
                  <c:v>ФИАС</c:v>
                </c:pt>
                <c:pt idx="10">
                  <c:v>ОН в другом КВ</c:v>
                </c:pt>
                <c:pt idx="11">
                  <c:v>Декларация - нет ПД</c:v>
                </c:pt>
                <c:pt idx="12">
                  <c:v>Нет уведомления ок. стр-ва</c:v>
                </c:pt>
                <c:pt idx="13">
                  <c:v>Нет ПД</c:v>
                </c:pt>
                <c:pt idx="14">
                  <c:v>В ТП неверный КВ</c:v>
                </c:pt>
                <c:pt idx="15">
                  <c:v>В ТП старые хар-ки</c:v>
                </c:pt>
                <c:pt idx="16">
                  <c:v>Противоречия об ОН в ТП</c:v>
                </c:pt>
                <c:pt idx="17">
                  <c:v>В АО нет подтверждения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93</c:v>
                </c:pt>
                <c:pt idx="1">
                  <c:v>38</c:v>
                </c:pt>
                <c:pt idx="2">
                  <c:v>52</c:v>
                </c:pt>
                <c:pt idx="3">
                  <c:v>92</c:v>
                </c:pt>
                <c:pt idx="4">
                  <c:v>254</c:v>
                </c:pt>
                <c:pt idx="5">
                  <c:v>75</c:v>
                </c:pt>
                <c:pt idx="6">
                  <c:v>44</c:v>
                </c:pt>
                <c:pt idx="7">
                  <c:v>67</c:v>
                </c:pt>
                <c:pt idx="8">
                  <c:v>128</c:v>
                </c:pt>
                <c:pt idx="9">
                  <c:v>18</c:v>
                </c:pt>
                <c:pt idx="10">
                  <c:v>52</c:v>
                </c:pt>
                <c:pt idx="11">
                  <c:v>63</c:v>
                </c:pt>
                <c:pt idx="12">
                  <c:v>133</c:v>
                </c:pt>
                <c:pt idx="13">
                  <c:v>47</c:v>
                </c:pt>
                <c:pt idx="14">
                  <c:v>74</c:v>
                </c:pt>
                <c:pt idx="15">
                  <c:v>21</c:v>
                </c:pt>
                <c:pt idx="16">
                  <c:v>78</c:v>
                </c:pt>
                <c:pt idx="17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92224"/>
        <c:axId val="170432704"/>
      </c:barChart>
      <c:valAx>
        <c:axId val="17043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OpenGost Type A TT" panose="02000503000000000000" pitchFamily="2" charset="-52"/>
              </a:defRPr>
            </a:pPr>
            <a:endParaRPr lang="ru-RU"/>
          </a:p>
        </c:txPr>
        <c:crossAx val="213492224"/>
        <c:crosses val="autoZero"/>
        <c:crossBetween val="between"/>
      </c:valAx>
      <c:catAx>
        <c:axId val="213492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OpenGost Type A TT" panose="02000503000000000000" pitchFamily="2" charset="-52"/>
              </a:defRPr>
            </a:pPr>
            <a:endParaRPr lang="ru-RU"/>
          </a:p>
        </c:txPr>
        <c:crossAx val="1704327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91D81-0B88-4811-97F7-010A80538C3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FA7B21-BE09-4704-9014-5D7874511C43}">
      <dgm:prSet phldrT="[Текст]" custT="1"/>
      <dgm:spPr/>
      <dgm:t>
        <a:bodyPr/>
        <a:lstStyle/>
        <a:p>
          <a:r>
            <a:rPr lang="ru-RU" sz="3600" dirty="0" smtClean="0">
              <a:latin typeface="OpenGost Type B TT" panose="02000503000000000000" pitchFamily="2" charset="-52"/>
            </a:rPr>
            <a:t>Факторы, способствующие росту приостановок</a:t>
          </a:r>
          <a:endParaRPr lang="ru-RU" sz="3600" dirty="0">
            <a:latin typeface="OpenGost Type B TT" panose="02000503000000000000" pitchFamily="2" charset="-52"/>
          </a:endParaRPr>
        </a:p>
      </dgm:t>
    </dgm:pt>
    <dgm:pt modelId="{AE488F6E-1E20-4206-9259-5CAE65E04188}" type="parTrans" cxnId="{9BFAB728-797C-4E1C-891A-31040BD73831}">
      <dgm:prSet/>
      <dgm:spPr/>
      <dgm:t>
        <a:bodyPr/>
        <a:lstStyle/>
        <a:p>
          <a:endParaRPr lang="ru-RU"/>
        </a:p>
      </dgm:t>
    </dgm:pt>
    <dgm:pt modelId="{7A2A7A61-70BE-4E23-BC29-138C988E9A80}" type="sibTrans" cxnId="{9BFAB728-797C-4E1C-891A-31040BD73831}">
      <dgm:prSet/>
      <dgm:spPr/>
      <dgm:t>
        <a:bodyPr/>
        <a:lstStyle/>
        <a:p>
          <a:endParaRPr lang="ru-RU"/>
        </a:p>
      </dgm:t>
    </dgm:pt>
    <dgm:pt modelId="{191F1ACB-66EA-45C9-AC94-A6E90CF96D07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600" dirty="0" smtClean="0">
              <a:latin typeface="OpenGost Type B TT" panose="02000503000000000000" pitchFamily="2" charset="-52"/>
            </a:rPr>
            <a:t>Законы быстро меняются</a:t>
          </a:r>
          <a:endParaRPr lang="ru-RU" sz="3600" dirty="0">
            <a:latin typeface="OpenGost Type B TT" panose="02000503000000000000" pitchFamily="2" charset="-52"/>
          </a:endParaRPr>
        </a:p>
      </dgm:t>
    </dgm:pt>
    <dgm:pt modelId="{508AF9D9-300C-4F53-A93A-7E6EE14876B3}" type="parTrans" cxnId="{FB313774-B86D-4E84-8EFA-9E8CA4D2C91D}">
      <dgm:prSet/>
      <dgm:spPr/>
      <dgm:t>
        <a:bodyPr/>
        <a:lstStyle/>
        <a:p>
          <a:endParaRPr lang="ru-RU"/>
        </a:p>
      </dgm:t>
    </dgm:pt>
    <dgm:pt modelId="{C0EF72E0-C2DA-4E55-A047-E48B4454EB1E}" type="sibTrans" cxnId="{FB313774-B86D-4E84-8EFA-9E8CA4D2C91D}">
      <dgm:prSet/>
      <dgm:spPr/>
      <dgm:t>
        <a:bodyPr/>
        <a:lstStyle/>
        <a:p>
          <a:endParaRPr lang="ru-RU"/>
        </a:p>
      </dgm:t>
    </dgm:pt>
    <dgm:pt modelId="{1C871313-A135-47C9-ABF2-F699CEAB9D7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600" dirty="0" smtClean="0">
              <a:latin typeface="OpenGost Type B TT" panose="02000503000000000000" pitchFamily="2" charset="-52"/>
            </a:rPr>
            <a:t>Несовершенство Законодательства</a:t>
          </a:r>
          <a:endParaRPr lang="ru-RU" sz="3600" dirty="0">
            <a:latin typeface="OpenGost Type B TT" panose="02000503000000000000" pitchFamily="2" charset="-52"/>
          </a:endParaRPr>
        </a:p>
      </dgm:t>
    </dgm:pt>
    <dgm:pt modelId="{FF5762BC-0030-40AC-A222-D5DC28784C87}" type="parTrans" cxnId="{796E3B38-7099-43C4-AABD-279C2D0B01BB}">
      <dgm:prSet/>
      <dgm:spPr/>
      <dgm:t>
        <a:bodyPr/>
        <a:lstStyle/>
        <a:p>
          <a:endParaRPr lang="ru-RU"/>
        </a:p>
      </dgm:t>
    </dgm:pt>
    <dgm:pt modelId="{47180154-84BD-4F0C-B69A-A8F80D406D66}" type="sibTrans" cxnId="{796E3B38-7099-43C4-AABD-279C2D0B01BB}">
      <dgm:prSet/>
      <dgm:spPr/>
      <dgm:t>
        <a:bodyPr/>
        <a:lstStyle/>
        <a:p>
          <a:endParaRPr lang="ru-RU"/>
        </a:p>
      </dgm:t>
    </dgm:pt>
    <dgm:pt modelId="{EC3AE9C7-5E6D-42E0-9A57-0B18E9800A3D}">
      <dgm:prSet phldrT="[Текст]" custT="1"/>
      <dgm:spPr/>
      <dgm:t>
        <a:bodyPr/>
        <a:lstStyle/>
        <a:p>
          <a:r>
            <a:rPr lang="ru-RU" sz="3600" dirty="0" smtClean="0">
              <a:latin typeface="OpenGost Type B TT" panose="02000503000000000000" pitchFamily="2" charset="-52"/>
            </a:rPr>
            <a:t>Человеческий фактор, ошибки заявителя </a:t>
          </a:r>
          <a:endParaRPr lang="ru-RU" sz="3600" dirty="0">
            <a:latin typeface="OpenGost Type B TT" panose="02000503000000000000" pitchFamily="2" charset="-52"/>
          </a:endParaRPr>
        </a:p>
      </dgm:t>
    </dgm:pt>
    <dgm:pt modelId="{CD105598-4FE8-4E61-A317-2D33EB330A9B}" type="parTrans" cxnId="{36B8A3E2-21A3-4C14-A532-8807D231C323}">
      <dgm:prSet/>
      <dgm:spPr/>
      <dgm:t>
        <a:bodyPr/>
        <a:lstStyle/>
        <a:p>
          <a:endParaRPr lang="ru-RU"/>
        </a:p>
      </dgm:t>
    </dgm:pt>
    <dgm:pt modelId="{3871F1F5-0E42-4C92-9BAF-EB0CCA86DA91}" type="sibTrans" cxnId="{36B8A3E2-21A3-4C14-A532-8807D231C323}">
      <dgm:prSet/>
      <dgm:spPr/>
      <dgm:t>
        <a:bodyPr/>
        <a:lstStyle/>
        <a:p>
          <a:endParaRPr lang="ru-RU"/>
        </a:p>
      </dgm:t>
    </dgm:pt>
    <dgm:pt modelId="{55CB9DEF-9520-40AD-90D5-A97BEF3BEF1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3600" dirty="0" smtClean="0">
              <a:latin typeface="OpenGost Type B TT" panose="02000503000000000000" pitchFamily="2" charset="-52"/>
            </a:rPr>
            <a:t>МФЦ не всегда верно принимает документы</a:t>
          </a:r>
          <a:endParaRPr lang="ru-RU" sz="3600" dirty="0">
            <a:latin typeface="OpenGost Type B TT" panose="02000503000000000000" pitchFamily="2" charset="-52"/>
          </a:endParaRPr>
        </a:p>
      </dgm:t>
    </dgm:pt>
    <dgm:pt modelId="{B025CFCA-6609-4753-B9CB-5C13082783A2}" type="parTrans" cxnId="{CEFD22B8-2EBE-4BCA-A8DC-14F0EE3E0F1A}">
      <dgm:prSet/>
      <dgm:spPr/>
      <dgm:t>
        <a:bodyPr/>
        <a:lstStyle/>
        <a:p>
          <a:endParaRPr lang="ru-RU"/>
        </a:p>
      </dgm:t>
    </dgm:pt>
    <dgm:pt modelId="{96EF1AAB-2068-442C-A517-F228D98B75BE}" type="sibTrans" cxnId="{CEFD22B8-2EBE-4BCA-A8DC-14F0EE3E0F1A}">
      <dgm:prSet/>
      <dgm:spPr/>
      <dgm:t>
        <a:bodyPr/>
        <a:lstStyle/>
        <a:p>
          <a:endParaRPr lang="ru-RU"/>
        </a:p>
      </dgm:t>
    </dgm:pt>
    <dgm:pt modelId="{48878558-2AE9-4E92-96BA-FEB98E691C35}" type="pres">
      <dgm:prSet presAssocID="{C3791D81-0B88-4811-97F7-010A80538C3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C9F65-2BC9-4ED6-8A1D-90D78F01F5EC}" type="pres">
      <dgm:prSet presAssocID="{C3791D81-0B88-4811-97F7-010A80538C35}" presName="matrix" presStyleCnt="0"/>
      <dgm:spPr/>
    </dgm:pt>
    <dgm:pt modelId="{9BF74D34-69BA-4B5A-A92D-875B3EE833DB}" type="pres">
      <dgm:prSet presAssocID="{C3791D81-0B88-4811-97F7-010A80538C35}" presName="tile1" presStyleLbl="node1" presStyleIdx="0" presStyleCnt="4"/>
      <dgm:spPr/>
      <dgm:t>
        <a:bodyPr/>
        <a:lstStyle/>
        <a:p>
          <a:endParaRPr lang="ru-RU"/>
        </a:p>
      </dgm:t>
    </dgm:pt>
    <dgm:pt modelId="{AC4312D5-10D1-4712-9297-2FD5CAA1E352}" type="pres">
      <dgm:prSet presAssocID="{C3791D81-0B88-4811-97F7-010A80538C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7ECB9-B559-4880-8DB6-3241015CB3EC}" type="pres">
      <dgm:prSet presAssocID="{C3791D81-0B88-4811-97F7-010A80538C35}" presName="tile2" presStyleLbl="node1" presStyleIdx="1" presStyleCnt="4"/>
      <dgm:spPr/>
      <dgm:t>
        <a:bodyPr/>
        <a:lstStyle/>
        <a:p>
          <a:endParaRPr lang="ru-RU"/>
        </a:p>
      </dgm:t>
    </dgm:pt>
    <dgm:pt modelId="{48E66E8C-C2ED-426A-A02E-F9B87B495EE5}" type="pres">
      <dgm:prSet presAssocID="{C3791D81-0B88-4811-97F7-010A80538C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67C38-CA35-424D-B3F1-73651E46EAB6}" type="pres">
      <dgm:prSet presAssocID="{C3791D81-0B88-4811-97F7-010A80538C35}" presName="tile3" presStyleLbl="node1" presStyleIdx="2" presStyleCnt="4"/>
      <dgm:spPr/>
      <dgm:t>
        <a:bodyPr/>
        <a:lstStyle/>
        <a:p>
          <a:endParaRPr lang="ru-RU"/>
        </a:p>
      </dgm:t>
    </dgm:pt>
    <dgm:pt modelId="{DCCC179E-4EBD-49FF-8135-1CF94C8EDA0B}" type="pres">
      <dgm:prSet presAssocID="{C3791D81-0B88-4811-97F7-010A80538C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D980A-0095-417D-A494-77E478204030}" type="pres">
      <dgm:prSet presAssocID="{C3791D81-0B88-4811-97F7-010A80538C35}" presName="tile4" presStyleLbl="node1" presStyleIdx="3" presStyleCnt="4"/>
      <dgm:spPr/>
      <dgm:t>
        <a:bodyPr/>
        <a:lstStyle/>
        <a:p>
          <a:endParaRPr lang="ru-RU"/>
        </a:p>
      </dgm:t>
    </dgm:pt>
    <dgm:pt modelId="{E27B1CC2-2159-46BC-AEA5-AC3DAD5176F4}" type="pres">
      <dgm:prSet presAssocID="{C3791D81-0B88-4811-97F7-010A80538C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A1869-FE81-48BD-9C92-E8C6E57B1A27}" type="pres">
      <dgm:prSet presAssocID="{C3791D81-0B88-4811-97F7-010A80538C35}" presName="centerTile" presStyleLbl="fgShp" presStyleIdx="0" presStyleCnt="1" custScaleX="160494" custScaleY="15384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6B8A3E2-21A3-4C14-A532-8807D231C323}" srcId="{6AFA7B21-BE09-4704-9014-5D7874511C43}" destId="{EC3AE9C7-5E6D-42E0-9A57-0B18E9800A3D}" srcOrd="2" destOrd="0" parTransId="{CD105598-4FE8-4E61-A317-2D33EB330A9B}" sibTransId="{3871F1F5-0E42-4C92-9BAF-EB0CCA86DA91}"/>
    <dgm:cxn modelId="{B4E895C2-4890-490B-99C9-9C537B95FD53}" type="presOf" srcId="{1C871313-A135-47C9-ABF2-F699CEAB9D7C}" destId="{F3C7ECB9-B559-4880-8DB6-3241015CB3EC}" srcOrd="0" destOrd="0" presId="urn:microsoft.com/office/officeart/2005/8/layout/matrix1"/>
    <dgm:cxn modelId="{5CB89FB5-512C-48C1-843E-AC595076D3B7}" type="presOf" srcId="{EC3AE9C7-5E6D-42E0-9A57-0B18E9800A3D}" destId="{DCCC179E-4EBD-49FF-8135-1CF94C8EDA0B}" srcOrd="1" destOrd="0" presId="urn:microsoft.com/office/officeart/2005/8/layout/matrix1"/>
    <dgm:cxn modelId="{B0EB741F-B21D-4458-9030-4D36622A1736}" type="presOf" srcId="{191F1ACB-66EA-45C9-AC94-A6E90CF96D07}" destId="{9BF74D34-69BA-4B5A-A92D-875B3EE833DB}" srcOrd="0" destOrd="0" presId="urn:microsoft.com/office/officeart/2005/8/layout/matrix1"/>
    <dgm:cxn modelId="{DD0FA9CD-9845-4815-A29D-21297CC8B54E}" type="presOf" srcId="{C3791D81-0B88-4811-97F7-010A80538C35}" destId="{48878558-2AE9-4E92-96BA-FEB98E691C35}" srcOrd="0" destOrd="0" presId="urn:microsoft.com/office/officeart/2005/8/layout/matrix1"/>
    <dgm:cxn modelId="{FB313774-B86D-4E84-8EFA-9E8CA4D2C91D}" srcId="{6AFA7B21-BE09-4704-9014-5D7874511C43}" destId="{191F1ACB-66EA-45C9-AC94-A6E90CF96D07}" srcOrd="0" destOrd="0" parTransId="{508AF9D9-300C-4F53-A93A-7E6EE14876B3}" sibTransId="{C0EF72E0-C2DA-4E55-A047-E48B4454EB1E}"/>
    <dgm:cxn modelId="{E4A3E8F8-A383-4166-8FF1-91D374192752}" type="presOf" srcId="{55CB9DEF-9520-40AD-90D5-A97BEF3BEF1A}" destId="{E27B1CC2-2159-46BC-AEA5-AC3DAD5176F4}" srcOrd="1" destOrd="0" presId="urn:microsoft.com/office/officeart/2005/8/layout/matrix1"/>
    <dgm:cxn modelId="{816838E1-9CE9-4F87-ADC4-9714492D1684}" type="presOf" srcId="{EC3AE9C7-5E6D-42E0-9A57-0B18E9800A3D}" destId="{EEF67C38-CA35-424D-B3F1-73651E46EAB6}" srcOrd="0" destOrd="0" presId="urn:microsoft.com/office/officeart/2005/8/layout/matrix1"/>
    <dgm:cxn modelId="{F817A89C-D482-4237-988B-B43330A1D61D}" type="presOf" srcId="{191F1ACB-66EA-45C9-AC94-A6E90CF96D07}" destId="{AC4312D5-10D1-4712-9297-2FD5CAA1E352}" srcOrd="1" destOrd="0" presId="urn:microsoft.com/office/officeart/2005/8/layout/matrix1"/>
    <dgm:cxn modelId="{394A2B92-DFD8-42A1-B86E-84E95065EE43}" type="presOf" srcId="{55CB9DEF-9520-40AD-90D5-A97BEF3BEF1A}" destId="{874D980A-0095-417D-A494-77E478204030}" srcOrd="0" destOrd="0" presId="urn:microsoft.com/office/officeart/2005/8/layout/matrix1"/>
    <dgm:cxn modelId="{7268A27A-24CB-463B-BA41-A9012873B88E}" type="presOf" srcId="{1C871313-A135-47C9-ABF2-F699CEAB9D7C}" destId="{48E66E8C-C2ED-426A-A02E-F9B87B495EE5}" srcOrd="1" destOrd="0" presId="urn:microsoft.com/office/officeart/2005/8/layout/matrix1"/>
    <dgm:cxn modelId="{9BFAB728-797C-4E1C-891A-31040BD73831}" srcId="{C3791D81-0B88-4811-97F7-010A80538C35}" destId="{6AFA7B21-BE09-4704-9014-5D7874511C43}" srcOrd="0" destOrd="0" parTransId="{AE488F6E-1E20-4206-9259-5CAE65E04188}" sibTransId="{7A2A7A61-70BE-4E23-BC29-138C988E9A80}"/>
    <dgm:cxn modelId="{796E3B38-7099-43C4-AABD-279C2D0B01BB}" srcId="{6AFA7B21-BE09-4704-9014-5D7874511C43}" destId="{1C871313-A135-47C9-ABF2-F699CEAB9D7C}" srcOrd="1" destOrd="0" parTransId="{FF5762BC-0030-40AC-A222-D5DC28784C87}" sibTransId="{47180154-84BD-4F0C-B69A-A8F80D406D66}"/>
    <dgm:cxn modelId="{3D45EB7C-864A-485E-A229-086A1236BAEC}" type="presOf" srcId="{6AFA7B21-BE09-4704-9014-5D7874511C43}" destId="{0B4A1869-FE81-48BD-9C92-E8C6E57B1A27}" srcOrd="0" destOrd="0" presId="urn:microsoft.com/office/officeart/2005/8/layout/matrix1"/>
    <dgm:cxn modelId="{CEFD22B8-2EBE-4BCA-A8DC-14F0EE3E0F1A}" srcId="{6AFA7B21-BE09-4704-9014-5D7874511C43}" destId="{55CB9DEF-9520-40AD-90D5-A97BEF3BEF1A}" srcOrd="3" destOrd="0" parTransId="{B025CFCA-6609-4753-B9CB-5C13082783A2}" sibTransId="{96EF1AAB-2068-442C-A517-F228D98B75BE}"/>
    <dgm:cxn modelId="{9CD493EE-A895-4BE6-B89C-A150D7866D4F}" type="presParOf" srcId="{48878558-2AE9-4E92-96BA-FEB98E691C35}" destId="{D0AC9F65-2BC9-4ED6-8A1D-90D78F01F5EC}" srcOrd="0" destOrd="0" presId="urn:microsoft.com/office/officeart/2005/8/layout/matrix1"/>
    <dgm:cxn modelId="{A4A35A9A-12B0-4EB0-B316-C6C75C92501F}" type="presParOf" srcId="{D0AC9F65-2BC9-4ED6-8A1D-90D78F01F5EC}" destId="{9BF74D34-69BA-4B5A-A92D-875B3EE833DB}" srcOrd="0" destOrd="0" presId="urn:microsoft.com/office/officeart/2005/8/layout/matrix1"/>
    <dgm:cxn modelId="{8EF06CCC-69A6-45E6-9D47-448D6D9AB4A3}" type="presParOf" srcId="{D0AC9F65-2BC9-4ED6-8A1D-90D78F01F5EC}" destId="{AC4312D5-10D1-4712-9297-2FD5CAA1E352}" srcOrd="1" destOrd="0" presId="urn:microsoft.com/office/officeart/2005/8/layout/matrix1"/>
    <dgm:cxn modelId="{85C7D4E3-45AA-48BC-BBD1-49DB2C15723F}" type="presParOf" srcId="{D0AC9F65-2BC9-4ED6-8A1D-90D78F01F5EC}" destId="{F3C7ECB9-B559-4880-8DB6-3241015CB3EC}" srcOrd="2" destOrd="0" presId="urn:microsoft.com/office/officeart/2005/8/layout/matrix1"/>
    <dgm:cxn modelId="{AAD01C9F-00E3-44AE-B8D8-8F9A66849035}" type="presParOf" srcId="{D0AC9F65-2BC9-4ED6-8A1D-90D78F01F5EC}" destId="{48E66E8C-C2ED-426A-A02E-F9B87B495EE5}" srcOrd="3" destOrd="0" presId="urn:microsoft.com/office/officeart/2005/8/layout/matrix1"/>
    <dgm:cxn modelId="{CDE2EC75-C0C4-46E8-B9D7-A848A25A0F0E}" type="presParOf" srcId="{D0AC9F65-2BC9-4ED6-8A1D-90D78F01F5EC}" destId="{EEF67C38-CA35-424D-B3F1-73651E46EAB6}" srcOrd="4" destOrd="0" presId="urn:microsoft.com/office/officeart/2005/8/layout/matrix1"/>
    <dgm:cxn modelId="{982A7813-401F-4927-A644-19ECA2778192}" type="presParOf" srcId="{D0AC9F65-2BC9-4ED6-8A1D-90D78F01F5EC}" destId="{DCCC179E-4EBD-49FF-8135-1CF94C8EDA0B}" srcOrd="5" destOrd="0" presId="urn:microsoft.com/office/officeart/2005/8/layout/matrix1"/>
    <dgm:cxn modelId="{6E972EBD-8337-48A3-9AB7-28C99385D242}" type="presParOf" srcId="{D0AC9F65-2BC9-4ED6-8A1D-90D78F01F5EC}" destId="{874D980A-0095-417D-A494-77E478204030}" srcOrd="6" destOrd="0" presId="urn:microsoft.com/office/officeart/2005/8/layout/matrix1"/>
    <dgm:cxn modelId="{DBC7C486-5B56-4264-B60C-5E9945E4F82A}" type="presParOf" srcId="{D0AC9F65-2BC9-4ED6-8A1D-90D78F01F5EC}" destId="{E27B1CC2-2159-46BC-AEA5-AC3DAD5176F4}" srcOrd="7" destOrd="0" presId="urn:microsoft.com/office/officeart/2005/8/layout/matrix1"/>
    <dgm:cxn modelId="{17DD3B07-AF63-48BA-B798-AA3694D91C52}" type="presParOf" srcId="{48878558-2AE9-4E92-96BA-FEB98E691C35}" destId="{0B4A1869-FE81-48BD-9C92-E8C6E57B1A2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4D34-69BA-4B5A-A92D-875B3EE833DB}">
      <dsp:nvSpPr>
        <dsp:cNvPr id="0" name=""/>
        <dsp:cNvSpPr/>
      </dsp:nvSpPr>
      <dsp:spPr>
        <a:xfrm rot="16200000">
          <a:off x="540059" y="-540059"/>
          <a:ext cx="2808312" cy="3888432"/>
        </a:xfrm>
        <a:prstGeom prst="round1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OpenGost Type B TT" panose="02000503000000000000" pitchFamily="2" charset="-52"/>
            </a:rPr>
            <a:t>Законы быстро меняются</a:t>
          </a:r>
          <a:endParaRPr lang="ru-RU" sz="3600" kern="1200" dirty="0">
            <a:latin typeface="OpenGost Type B TT" panose="02000503000000000000" pitchFamily="2" charset="-52"/>
          </a:endParaRPr>
        </a:p>
      </dsp:txBody>
      <dsp:txXfrm rot="5400000">
        <a:off x="-1" y="1"/>
        <a:ext cx="3888432" cy="2106234"/>
      </dsp:txXfrm>
    </dsp:sp>
    <dsp:sp modelId="{F3C7ECB9-B559-4880-8DB6-3241015CB3EC}">
      <dsp:nvSpPr>
        <dsp:cNvPr id="0" name=""/>
        <dsp:cNvSpPr/>
      </dsp:nvSpPr>
      <dsp:spPr>
        <a:xfrm>
          <a:off x="3888432" y="0"/>
          <a:ext cx="3888432" cy="2808312"/>
        </a:xfrm>
        <a:prstGeom prst="round1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OpenGost Type B TT" panose="02000503000000000000" pitchFamily="2" charset="-52"/>
            </a:rPr>
            <a:t>Несовершенство Законодательства</a:t>
          </a:r>
          <a:endParaRPr lang="ru-RU" sz="3600" kern="1200" dirty="0">
            <a:latin typeface="OpenGost Type B TT" panose="02000503000000000000" pitchFamily="2" charset="-52"/>
          </a:endParaRPr>
        </a:p>
      </dsp:txBody>
      <dsp:txXfrm>
        <a:off x="3888432" y="0"/>
        <a:ext cx="3888432" cy="2106234"/>
      </dsp:txXfrm>
    </dsp:sp>
    <dsp:sp modelId="{EEF67C38-CA35-424D-B3F1-73651E46EAB6}">
      <dsp:nvSpPr>
        <dsp:cNvPr id="0" name=""/>
        <dsp:cNvSpPr/>
      </dsp:nvSpPr>
      <dsp:spPr>
        <a:xfrm rot="10800000">
          <a:off x="0" y="2808312"/>
          <a:ext cx="3888432" cy="28083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OpenGost Type B TT" panose="02000503000000000000" pitchFamily="2" charset="-52"/>
            </a:rPr>
            <a:t>Человеческий фактор, ошибки заявителя </a:t>
          </a:r>
          <a:endParaRPr lang="ru-RU" sz="3600" kern="1200" dirty="0">
            <a:latin typeface="OpenGost Type B TT" panose="02000503000000000000" pitchFamily="2" charset="-52"/>
          </a:endParaRPr>
        </a:p>
      </dsp:txBody>
      <dsp:txXfrm rot="10800000">
        <a:off x="0" y="3510390"/>
        <a:ext cx="3888432" cy="2106234"/>
      </dsp:txXfrm>
    </dsp:sp>
    <dsp:sp modelId="{874D980A-0095-417D-A494-77E478204030}">
      <dsp:nvSpPr>
        <dsp:cNvPr id="0" name=""/>
        <dsp:cNvSpPr/>
      </dsp:nvSpPr>
      <dsp:spPr>
        <a:xfrm rot="5400000">
          <a:off x="4428492" y="2268252"/>
          <a:ext cx="2808312" cy="3888432"/>
        </a:xfrm>
        <a:prstGeom prst="round1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OpenGost Type B TT" panose="02000503000000000000" pitchFamily="2" charset="-52"/>
            </a:rPr>
            <a:t>МФЦ не всегда верно принимает документы</a:t>
          </a:r>
          <a:endParaRPr lang="ru-RU" sz="3600" kern="1200" dirty="0">
            <a:latin typeface="OpenGost Type B TT" panose="02000503000000000000" pitchFamily="2" charset="-52"/>
          </a:endParaRPr>
        </a:p>
      </dsp:txBody>
      <dsp:txXfrm rot="-5400000">
        <a:off x="3888432" y="3510390"/>
        <a:ext cx="3888432" cy="2106234"/>
      </dsp:txXfrm>
    </dsp:sp>
    <dsp:sp modelId="{0B4A1869-FE81-48BD-9C92-E8C6E57B1A27}">
      <dsp:nvSpPr>
        <dsp:cNvPr id="0" name=""/>
        <dsp:cNvSpPr/>
      </dsp:nvSpPr>
      <dsp:spPr>
        <a:xfrm>
          <a:off x="2016221" y="1728193"/>
          <a:ext cx="3744420" cy="216023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OpenGost Type B TT" panose="02000503000000000000" pitchFamily="2" charset="-52"/>
            </a:rPr>
            <a:t>Факторы, способствующие росту приостановок</a:t>
          </a:r>
          <a:endParaRPr lang="ru-RU" sz="3600" kern="1200" dirty="0">
            <a:latin typeface="OpenGost Type B TT" panose="02000503000000000000" pitchFamily="2" charset="-52"/>
          </a:endParaRPr>
        </a:p>
      </dsp:txBody>
      <dsp:txXfrm>
        <a:off x="2121675" y="1833647"/>
        <a:ext cx="3533512" cy="1949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FC233-FA44-4BC8-8E2C-DC1DA77AE2C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319CF-E6A2-4A8D-B77A-7E8EE7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9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19CF-E6A2-4A8D-B77A-7E8EE73568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1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osreestr.ru/site/press/news/rosreestr-snizil-dolyu-otkazov-pri-kadastrovom-uchete-do-4-75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iportal.ru/foru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194549" cy="1256775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OpenGost Type B TT" panose="02000503000000000000" pitchFamily="2" charset="-52"/>
              </a:rPr>
              <a:t>Докладчик: директор СРО Союз «Некоммерческое объединение кадастровых инженеров»</a:t>
            </a:r>
          </a:p>
          <a:p>
            <a:r>
              <a:rPr lang="ru-RU" sz="9600" b="1" dirty="0" smtClean="0">
                <a:latin typeface="OpenGost Type B TT" panose="02000503000000000000" pitchFamily="2" charset="-52"/>
              </a:rPr>
              <a:t>Еремин Владимир Викторович.</a:t>
            </a:r>
            <a:r>
              <a:rPr lang="ru-RU" dirty="0" smtClean="0">
                <a:latin typeface="OpenGost Type B TT" panose="02000503000000000000" pitchFamily="2" charset="-52"/>
              </a:rPr>
              <a:t/>
            </a:r>
            <a:br>
              <a:rPr lang="ru-RU" dirty="0" smtClean="0">
                <a:latin typeface="OpenGost Type B TT" panose="02000503000000000000" pitchFamily="2" charset="-52"/>
              </a:rPr>
            </a:br>
            <a:endParaRPr lang="ru-RU" dirty="0">
              <a:latin typeface="OpenGost Type B TT" panose="02000503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132856"/>
            <a:ext cx="7426827" cy="27926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000" dirty="0">
                <a:solidFill>
                  <a:srgbClr val="DD0055"/>
                </a:solidFill>
                <a:effectLst>
                  <a:reflection blurRad="6350" endPos="0" dir="5400000" sy="-100000" algn="bl" rotWithShape="0"/>
                </a:effectLst>
                <a:latin typeface="OpenGost Type B TT" panose="02000503000000000000" pitchFamily="2" charset="-52"/>
              </a:rPr>
              <a:t>АКТУАЛЬНЫЕ ПРОБЛЕМЫ УЧЕТА НЕДВИЖИМОСТИ</a:t>
            </a:r>
            <a:endParaRPr lang="ru-RU" sz="4000" dirty="0">
              <a:solidFill>
                <a:srgbClr val="DD0055"/>
              </a:solidFill>
              <a:effectLst>
                <a:reflection blurRad="6350" endPos="0" dir="5400000" sy="-100000" algn="bl" rotWithShape="0"/>
              </a:effectLst>
              <a:latin typeface="OpenGost Type B TT" panose="02000503000000000000" pitchFamily="2" charset="-52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3894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200" dirty="0">
                <a:solidFill>
                  <a:srgbClr val="DD0055"/>
                </a:solidFill>
                <a:latin typeface="OpenGost Type B TT" panose="02000503000000000000" pitchFamily="2" charset="-52"/>
              </a:rPr>
              <a:t>СРО Союз "Кадастровые инженеры"</a:t>
            </a:r>
            <a:r>
              <a:rPr lang="ru-RU" sz="3200" dirty="0">
                <a:latin typeface="OpenGost Type B TT" panose="02000503000000000000" pitchFamily="2" charset="-52"/>
              </a:rPr>
              <a:t> </a:t>
            </a:r>
            <a:endParaRPr lang="ru-RU" sz="3200" dirty="0" smtClean="0">
              <a:latin typeface="OpenGost Type B TT" panose="02000503000000000000" pitchFamily="2" charset="-52"/>
            </a:endParaRPr>
          </a:p>
          <a:p>
            <a:pPr algn="ctr" fontAlgn="t"/>
            <a:r>
              <a:rPr lang="ru-RU" sz="3200" dirty="0" smtClean="0">
                <a:latin typeface="OpenGost Type B TT" panose="02000503000000000000" pitchFamily="2" charset="-52"/>
              </a:rPr>
              <a:t>Номер 18 в </a:t>
            </a:r>
            <a:r>
              <a:rPr lang="ru-RU" sz="3200" dirty="0">
                <a:latin typeface="OpenGost Type B TT" panose="02000503000000000000" pitchFamily="2" charset="-52"/>
              </a:rPr>
              <a:t>Государственном реестре СРО КИ</a:t>
            </a:r>
          </a:p>
        </p:txBody>
      </p:sp>
    </p:spTree>
    <p:extLst>
      <p:ext uri="{BB962C8B-B14F-4D97-AF65-F5344CB8AC3E}">
        <p14:creationId xmlns:p14="http://schemas.microsoft.com/office/powerpoint/2010/main" val="6683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473794" y="5229200"/>
            <a:ext cx="6194549" cy="10801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>
                <a:latin typeface="OpenGost Type B TT" panose="02000503000000000000" pitchFamily="2" charset="-52"/>
              </a:rPr>
              <a:t>Рейтинг из письма Управления </a:t>
            </a:r>
            <a:r>
              <a:rPr lang="ru-RU" sz="9600" dirty="0" err="1">
                <a:latin typeface="OpenGost Type B TT" panose="02000503000000000000" pitchFamily="2" charset="-52"/>
              </a:rPr>
              <a:t>Росреестра</a:t>
            </a:r>
            <a:r>
              <a:rPr lang="ru-RU" sz="9600" dirty="0">
                <a:latin typeface="OpenGost Type B TT" panose="02000503000000000000" pitchFamily="2" charset="-52"/>
              </a:rPr>
              <a:t> по Оренбургской области № 02-03-34/2290/6 от 15.10.2018</a:t>
            </a:r>
            <a:endParaRPr lang="ru-RU" dirty="0">
              <a:latin typeface="OpenGost Type B TT" panose="02000503000000000000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2" y="449544"/>
            <a:ext cx="7900188" cy="4707647"/>
          </a:xfrm>
        </p:spPr>
      </p:pic>
    </p:spTree>
    <p:extLst>
      <p:ext uri="{BB962C8B-B14F-4D97-AF65-F5344CB8AC3E}">
        <p14:creationId xmlns:p14="http://schemas.microsoft.com/office/powerpoint/2010/main" val="39946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473794" y="5229200"/>
            <a:ext cx="6194549" cy="10801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>
                <a:latin typeface="OpenGost Type B TT" panose="02000503000000000000" pitchFamily="2" charset="-52"/>
              </a:rPr>
              <a:t>Рейтинг из письма Управления </a:t>
            </a:r>
            <a:r>
              <a:rPr lang="ru-RU" sz="9600" dirty="0" err="1">
                <a:latin typeface="OpenGost Type B TT" panose="02000503000000000000" pitchFamily="2" charset="-52"/>
              </a:rPr>
              <a:t>Росреестра</a:t>
            </a:r>
            <a:r>
              <a:rPr lang="ru-RU" sz="9600" dirty="0">
                <a:latin typeface="OpenGost Type B TT" panose="02000503000000000000" pitchFamily="2" charset="-52"/>
              </a:rPr>
              <a:t> по Иркутской области № 14-20425 от 11.07.2018</a:t>
            </a:r>
            <a:endParaRPr lang="ru-RU" dirty="0">
              <a:latin typeface="OpenGost Type B TT" panose="02000503000000000000" pitchFamily="2" charset="-52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5" y="476672"/>
            <a:ext cx="7854666" cy="4680520"/>
          </a:xfrm>
        </p:spPr>
      </p:pic>
    </p:spTree>
    <p:extLst>
      <p:ext uri="{BB962C8B-B14F-4D97-AF65-F5344CB8AC3E}">
        <p14:creationId xmlns:p14="http://schemas.microsoft.com/office/powerpoint/2010/main" val="8909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827584" y="5229200"/>
            <a:ext cx="7776864" cy="10801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 smtClean="0">
                <a:latin typeface="OpenGost Type B TT" panose="02000503000000000000" pitchFamily="2" charset="-52"/>
              </a:rPr>
              <a:t>Динамика 2017-2018 и целевая модель на 2018 год</a:t>
            </a:r>
            <a:r>
              <a:rPr lang="en-US" sz="9600" dirty="0" smtClean="0">
                <a:latin typeface="OpenGost Type B TT" panose="02000503000000000000" pitchFamily="2" charset="-52"/>
              </a:rPr>
              <a:t>:</a:t>
            </a:r>
          </a:p>
          <a:p>
            <a:pPr marL="45720" indent="0">
              <a:buNone/>
            </a:pPr>
            <a:r>
              <a:rPr lang="en-US" sz="9600" dirty="0" smtClean="0">
                <a:latin typeface="OpenGost Type B TT" panose="02000503000000000000" pitchFamily="2" charset="-52"/>
              </a:rPr>
              <a:t> </a:t>
            </a:r>
            <a:r>
              <a:rPr lang="en-US" sz="4800" dirty="0" smtClean="0">
                <a:hlinkClick r:id="rId2"/>
              </a:rPr>
              <a:t>https</a:t>
            </a:r>
            <a:r>
              <a:rPr lang="en-US" sz="4800" dirty="0">
                <a:hlinkClick r:id="rId2"/>
              </a:rPr>
              <a:t>://rosreestr.ru/site/press/news/rosreestr-snizil-dolyu-otkazov-pri-kadastrovom-uchete-do-4-75</a:t>
            </a:r>
            <a:r>
              <a:rPr lang="en-US" sz="4800" dirty="0" smtClean="0">
                <a:hlinkClick r:id="rId2"/>
              </a:rPr>
              <a:t>/</a:t>
            </a:r>
            <a:endParaRPr lang="ru-RU" sz="4800" dirty="0">
              <a:latin typeface="OpenGost Type B TT" panose="02000503000000000000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4" y="404664"/>
            <a:ext cx="7534287" cy="4680000"/>
          </a:xfrm>
        </p:spPr>
      </p:pic>
    </p:spTree>
    <p:extLst>
      <p:ext uri="{BB962C8B-B14F-4D97-AF65-F5344CB8AC3E}">
        <p14:creationId xmlns:p14="http://schemas.microsoft.com/office/powerpoint/2010/main" val="3988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5661248"/>
            <a:ext cx="8352928" cy="10801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 smtClean="0">
                <a:latin typeface="OpenGost Type B TT" panose="02000503000000000000" pitchFamily="2" charset="-52"/>
              </a:rPr>
              <a:t>Общее число приостановлений </a:t>
            </a:r>
            <a:r>
              <a:rPr lang="ru-RU" sz="9600" dirty="0">
                <a:latin typeface="OpenGost Type B TT" panose="02000503000000000000" pitchFamily="2" charset="-52"/>
              </a:rPr>
              <a:t>за </a:t>
            </a:r>
            <a:r>
              <a:rPr lang="ru-RU" sz="9600" dirty="0" smtClean="0">
                <a:latin typeface="OpenGost Type B TT" panose="02000503000000000000" pitchFamily="2" charset="-52"/>
              </a:rPr>
              <a:t>период 1344 (Письмо Управления РР-56 02-03-32)</a:t>
            </a:r>
            <a:endParaRPr lang="ru-RU" sz="4800" dirty="0">
              <a:latin typeface="OpenGost Type B TT" panose="02000503000000000000" pitchFamily="2" charset="-52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3416471"/>
              </p:ext>
            </p:extLst>
          </p:nvPr>
        </p:nvGraphicFramePr>
        <p:xfrm>
          <a:off x="179512" y="260648"/>
          <a:ext cx="87849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09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39552" y="836712"/>
            <a:ext cx="80648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	Апелляционный 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суд соглашается с правовой </a:t>
            </a:r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позицией заявителя о том, что определение 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местоположения границ земельного </a:t>
            </a:r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участка, исходя 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из части 8 статьи 22 Закона № 218-ФЗ и части 4.2. статьи </a:t>
            </a:r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1 Федерального закона 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от 24.07.2007 № 221-ФЗ «О кадастровой деятельности», </a:t>
            </a:r>
            <a:r>
              <a:rPr lang="ru-RU" sz="2000" u="sng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является компетенцией </a:t>
            </a:r>
            <a:r>
              <a:rPr lang="ru-RU" sz="2000" u="sng" dirty="0">
                <a:solidFill>
                  <a:srgbClr val="DD0055"/>
                </a:solidFill>
                <a:latin typeface="OpenGost Type B TT" panose="02000503000000000000" pitchFamily="2" charset="-52"/>
              </a:rPr>
              <a:t>кадастрового инженера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, а нормы части 10 статьи 22 Закона </a:t>
            </a:r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№ 218-ФЗ 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устанавливают алгоритм определения местоположения </a:t>
            </a:r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земельного участка 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при межевании, и правоустанавливающий документ на </a:t>
            </a:r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земельный участок 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является одним из документов, позволяющих </a:t>
            </a:r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определить местоположение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	При 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отсутствии у регистрирующего органа достоверных сведений </a:t>
            </a:r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о неправильном 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определении местоположения земельного участка </a:t>
            </a:r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по результатам 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межевых работ, препятствующих проведению кадастрового </a:t>
            </a:r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учета земельного </a:t>
            </a:r>
            <a:r>
              <a:rPr lang="ru-RU" sz="2000" dirty="0">
                <a:solidFill>
                  <a:srgbClr val="DD0055"/>
                </a:solidFill>
                <a:latin typeface="OpenGost Type B TT" panose="02000503000000000000" pitchFamily="2" charset="-52"/>
              </a:rPr>
              <a:t>участка, </a:t>
            </a:r>
            <a:r>
              <a:rPr lang="ru-RU" sz="2000" u="sng" dirty="0">
                <a:solidFill>
                  <a:srgbClr val="DD0055"/>
                </a:solidFill>
                <a:latin typeface="OpenGost Type B TT" panose="02000503000000000000" pitchFamily="2" charset="-52"/>
              </a:rPr>
              <a:t>основания для оценки действия кадастрового инженера </a:t>
            </a:r>
            <a:r>
              <a:rPr lang="ru-RU" sz="2000" u="sng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в части </a:t>
            </a:r>
            <a:r>
              <a:rPr lang="ru-RU" sz="2000" u="sng" dirty="0">
                <a:solidFill>
                  <a:srgbClr val="DD0055"/>
                </a:solidFill>
                <a:latin typeface="OpenGost Type B TT" panose="02000503000000000000" pitchFamily="2" charset="-52"/>
              </a:rPr>
              <a:t>полномочий по определению местоположения объекта </a:t>
            </a:r>
            <a:r>
              <a:rPr lang="ru-RU" sz="2000" u="sng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недвижимости при </a:t>
            </a:r>
            <a:r>
              <a:rPr lang="ru-RU" sz="2000" u="sng" dirty="0">
                <a:solidFill>
                  <a:srgbClr val="DD0055"/>
                </a:solidFill>
                <a:latin typeface="OpenGost Type B TT" panose="02000503000000000000" pitchFamily="2" charset="-52"/>
              </a:rPr>
              <a:t>проведении регистрационных действий отсутствуют</a:t>
            </a:r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.</a:t>
            </a:r>
          </a:p>
          <a:p>
            <a:endParaRPr lang="ru-RU" sz="2000" dirty="0">
              <a:solidFill>
                <a:srgbClr val="DD0055"/>
              </a:solidFill>
              <a:latin typeface="OpenGost Type B TT" panose="02000503000000000000" pitchFamily="2" charset="-52"/>
            </a:endParaRPr>
          </a:p>
          <a:p>
            <a:pPr algn="r"/>
            <a:r>
              <a:rPr lang="ru-RU" sz="1600" dirty="0">
                <a:solidFill>
                  <a:srgbClr val="002060"/>
                </a:solidFill>
                <a:latin typeface="OpenGost Type B TT" panose="02000503000000000000" pitchFamily="2" charset="-52"/>
              </a:rPr>
              <a:t>Постановление № </a:t>
            </a:r>
            <a:r>
              <a:rPr lang="ru-RU" sz="1600" dirty="0" smtClean="0">
                <a:solidFill>
                  <a:srgbClr val="002060"/>
                </a:solidFill>
                <a:latin typeface="OpenGost Type B TT" panose="02000503000000000000" pitchFamily="2" charset="-52"/>
              </a:rPr>
              <a:t>18АП-1230/2019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OpenGost Type B TT" panose="02000503000000000000" pitchFamily="2" charset="-52"/>
              </a:rPr>
              <a:t> 18го </a:t>
            </a:r>
            <a:r>
              <a:rPr lang="ru-RU" sz="1600" dirty="0">
                <a:solidFill>
                  <a:srgbClr val="002060"/>
                </a:solidFill>
                <a:latin typeface="OpenGost Type B TT" panose="02000503000000000000" pitchFamily="2" charset="-52"/>
              </a:rPr>
              <a:t>Арбитражного апелляционного </a:t>
            </a:r>
            <a:endParaRPr lang="ru-RU" sz="1600" dirty="0" smtClean="0">
              <a:solidFill>
                <a:srgbClr val="002060"/>
              </a:solidFill>
              <a:latin typeface="OpenGost Type B TT" panose="02000503000000000000" pitchFamily="2" charset="-52"/>
            </a:endParaRP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OpenGost Type B TT" panose="02000503000000000000" pitchFamily="2" charset="-52"/>
              </a:rPr>
              <a:t>суда </a:t>
            </a:r>
            <a:r>
              <a:rPr lang="ru-RU" sz="1600" dirty="0">
                <a:solidFill>
                  <a:srgbClr val="002060"/>
                </a:solidFill>
                <a:latin typeface="OpenGost Type B TT" panose="02000503000000000000" pitchFamily="2" charset="-52"/>
              </a:rPr>
              <a:t>по делу № </a:t>
            </a:r>
            <a:r>
              <a:rPr lang="ru-RU" sz="1600" dirty="0" smtClean="0">
                <a:solidFill>
                  <a:srgbClr val="002060"/>
                </a:solidFill>
                <a:latin typeface="OpenGost Type B TT" panose="02000503000000000000" pitchFamily="2" charset="-52"/>
              </a:rPr>
              <a:t>А47-7416/2018</a:t>
            </a:r>
            <a:endParaRPr lang="ru-RU" sz="1600" dirty="0">
              <a:solidFill>
                <a:srgbClr val="002060"/>
              </a:solidFill>
              <a:latin typeface="OpenGost Type B TT" panose="02000503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Изменение площади без измерений</a:t>
            </a:r>
            <a:endParaRPr lang="ru-RU" sz="1600" dirty="0">
              <a:solidFill>
                <a:srgbClr val="002060"/>
              </a:solidFill>
              <a:latin typeface="OpenGost Type B TT" panose="02000503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772816"/>
            <a:ext cx="382270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7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Предельные цены до марта 2018 г.</a:t>
            </a:r>
            <a:endParaRPr lang="ru-RU" sz="1600" dirty="0">
              <a:solidFill>
                <a:srgbClr val="002060"/>
              </a:solidFill>
              <a:latin typeface="OpenGost Type B TT" panose="02000503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4" y="2004005"/>
            <a:ext cx="8172400" cy="323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Предельные цены после марта 2018 г.</a:t>
            </a:r>
            <a:endParaRPr lang="ru-RU" sz="1600" dirty="0">
              <a:solidFill>
                <a:srgbClr val="002060"/>
              </a:solidFill>
              <a:latin typeface="OpenGost Type B TT" panose="02000503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8" y="1700808"/>
            <a:ext cx="7675294" cy="37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Методика определения платы за КР для ФГБУ - 2019</a:t>
            </a:r>
            <a:endParaRPr lang="ru-RU" sz="1600" dirty="0">
              <a:solidFill>
                <a:srgbClr val="002060"/>
              </a:solidFill>
              <a:latin typeface="OpenGost Type B TT" panose="02000503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675305" cy="36234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4088" y="2636912"/>
            <a:ext cx="357060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1.1. Обоснование расчетно-нормативных затрат времени за проведение кадастровых работ в целях выдачи межевого плана, технического плана, акта обследования федеральными государственными бюджетными учреждениями, находящимися в ведении Федеральной службы государственной регистрации, кадастра и картографии (далее соответственно – Обоснование, работы, Учреждение), предназначено для определения трудоемкости проведения работ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Продолжительность рабочего дня, используемая при расчете трудоемкости видов работ, составляет 8,0 часов.</a:t>
            </a:r>
          </a:p>
        </p:txBody>
      </p:sp>
    </p:spTree>
    <p:extLst>
      <p:ext uri="{BB962C8B-B14F-4D97-AF65-F5344CB8AC3E}">
        <p14:creationId xmlns:p14="http://schemas.microsoft.com/office/powerpoint/2010/main" val="11463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Предельные размеры платы за КР для ФГБУ - 2019</a:t>
            </a:r>
            <a:endParaRPr lang="ru-RU" sz="1600" dirty="0">
              <a:solidFill>
                <a:srgbClr val="002060"/>
              </a:solidFill>
              <a:latin typeface="OpenGost Type B TT" panose="02000503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388635" cy="495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6233434" cy="6192838"/>
          </a:xfrm>
        </p:spPr>
      </p:pic>
    </p:spTree>
    <p:extLst>
      <p:ext uri="{BB962C8B-B14F-4D97-AF65-F5344CB8AC3E}">
        <p14:creationId xmlns:p14="http://schemas.microsoft.com/office/powerpoint/2010/main" val="6427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Любая правда это только одна грань истины.</a:t>
            </a:r>
            <a:endParaRPr lang="ru-RU" dirty="0">
              <a:latin typeface="OpenGost Type B TT" panose="02000503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272808" cy="509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OpenGost Type B TT" panose="02000503000000000000" pitchFamily="2" charset="-52"/>
              </a:rPr>
              <a:t>Спасибо за внимание!</a:t>
            </a:r>
            <a:endParaRPr lang="ru-RU" dirty="0">
              <a:latin typeface="OpenGost Type B TT" panose="02000503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43894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200" dirty="0">
                <a:solidFill>
                  <a:srgbClr val="DD0055"/>
                </a:solidFill>
                <a:latin typeface="OpenGost Type B TT" panose="02000503000000000000" pitchFamily="2" charset="-52"/>
              </a:rPr>
              <a:t>СРО Союз "Кадастровые инженеры"</a:t>
            </a:r>
            <a:r>
              <a:rPr lang="ru-RU" sz="3200" dirty="0">
                <a:latin typeface="OpenGost Type B TT" panose="02000503000000000000" pitchFamily="2" charset="-52"/>
              </a:rPr>
              <a:t> </a:t>
            </a:r>
            <a:endParaRPr lang="ru-RU" sz="3200" dirty="0" smtClean="0">
              <a:latin typeface="OpenGost Type B TT" panose="02000503000000000000" pitchFamily="2" charset="-52"/>
            </a:endParaRPr>
          </a:p>
          <a:p>
            <a:pPr algn="ctr" fontAlgn="t"/>
            <a:r>
              <a:rPr lang="ru-RU" sz="3200" dirty="0" smtClean="0">
                <a:latin typeface="OpenGost Type B TT" panose="02000503000000000000" pitchFamily="2" charset="-52"/>
              </a:rPr>
              <a:t>Номер 18 в </a:t>
            </a:r>
            <a:r>
              <a:rPr lang="ru-RU" sz="3200" dirty="0">
                <a:latin typeface="OpenGost Type B TT" panose="02000503000000000000" pitchFamily="2" charset="-52"/>
              </a:rPr>
              <a:t>Государственном реестре СРО 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20321" y="2060848"/>
            <a:ext cx="5238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600" dirty="0">
                <a:solidFill>
                  <a:srgbClr val="DD0055"/>
                </a:solidFill>
                <a:latin typeface="OpenGost Type B TT" panose="02000503000000000000" pitchFamily="2" charset="-52"/>
              </a:rPr>
              <a:t>8-800-350-2014</a:t>
            </a:r>
            <a:r>
              <a:rPr lang="ru-RU" sz="3600" dirty="0">
                <a:latin typeface="OpenGost Type B TT" panose="02000503000000000000" pitchFamily="2" charset="-52"/>
              </a:rPr>
              <a:t> - бесплатный звонок по всей России</a:t>
            </a:r>
          </a:p>
          <a:p>
            <a:pPr algn="ctr" fontAlgn="t"/>
            <a:r>
              <a:rPr lang="ru-RU" sz="36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Твой </a:t>
            </a:r>
            <a:r>
              <a:rPr lang="ru-RU" sz="3600" dirty="0">
                <a:solidFill>
                  <a:srgbClr val="DD0055"/>
                </a:solidFill>
                <a:latin typeface="OpenGost Type B TT" panose="02000503000000000000" pitchFamily="2" charset="-52"/>
              </a:rPr>
              <a:t>голос имеет значение!</a:t>
            </a:r>
          </a:p>
        </p:txBody>
      </p:sp>
    </p:spTree>
    <p:extLst>
      <p:ext uri="{BB962C8B-B14F-4D97-AF65-F5344CB8AC3E}">
        <p14:creationId xmlns:p14="http://schemas.microsoft.com/office/powerpoint/2010/main" val="35912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42564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48848643"/>
              </p:ext>
            </p:extLst>
          </p:nvPr>
        </p:nvGraphicFramePr>
        <p:xfrm>
          <a:off x="611560" y="404664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475657" y="1268762"/>
            <a:ext cx="6192685" cy="4320475"/>
            <a:chOff x="792089" y="648074"/>
            <a:chExt cx="6192685" cy="432047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92089" y="648074"/>
              <a:ext cx="6192685" cy="43204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002997" y="858982"/>
              <a:ext cx="5770869" cy="3898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0" i="0" kern="1200" dirty="0" smtClean="0">
                  <a:solidFill>
                    <a:srgbClr val="DD0055"/>
                  </a:solidFill>
                  <a:effectLst>
                    <a:reflection blurRad="6350" endPos="0" dir="5400000" sy="-100000" algn="bl" rotWithShape="0"/>
                  </a:effectLst>
                  <a:latin typeface="OpenGost Type B TT" panose="02000503000000000000" pitchFamily="2" charset="-52"/>
                  <a:ea typeface="+mj-ea"/>
                  <a:cs typeface="+mj-cs"/>
                </a:rPr>
                <a:t>Не суще­ст­ву­ет пре­де­лов пости­же­ния исти­ны, пока ты не обна­ру­жишь ее..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0" i="0" kern="1200" dirty="0" smtClean="0">
                  <a:solidFill>
                    <a:srgbClr val="DD0055"/>
                  </a:solidFill>
                  <a:effectLst>
                    <a:reflection blurRad="6350" endPos="0" dir="5400000" sy="-100000" algn="bl" rotWithShape="0"/>
                  </a:effectLst>
                  <a:latin typeface="OpenGost Type B TT" panose="02000503000000000000" pitchFamily="2" charset="-52"/>
                  <a:ea typeface="+mj-ea"/>
                  <a:cs typeface="+mj-cs"/>
                </a:rPr>
                <a:t>О пределах блага и зла -Пределы правовой экспертизы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692696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Саморегулируемые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кадастровых инженеров (далее – СРО КИ) являются одним из участников процесса по достижению показателей целевой модели «Постановка на кадастровый учет земельных участков и объектов недвижимого имущества» (далее - Целевая модель по учету) утвержденной распоряжением Правительства Российской Федерации от 31 января 2017г. № 147-р в части повышения качества оказания услуг кадастровыми инженерами и сокращении сроков выполнения кадастровых работ.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вопросе нужна скоординированная работа всех участников реализации целевой модели: органа регистрации прав, СРО КИ, кадастровых инженеров. 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85192"/>
            <a:ext cx="651520" cy="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640913"/>
            <a:ext cx="80648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проводимых мероприятий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об изменении законодательства;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Доведение информационных писем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Минэкономразвития;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формирование позиции СРО по «проблемным» вопросам законодательства;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КИ.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консультации кадастровых инженеров: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телефоном режиме;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личных кабинетов членов СРО;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СРО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https://kiportal.ru/forum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социальные сети, мессенджер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деятельность членов СРО: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проверки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 проверки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3184"/>
            <a:ext cx="651520" cy="6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85192"/>
            <a:ext cx="651520" cy="65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90921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Категории регистрируемых в СРО обращений: по ФЗ-59: Жалоба, Заявление, Предложение;</a:t>
            </a:r>
          </a:p>
          <a:p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Иные в соответствии с внутренней классификацией СРО.</a:t>
            </a:r>
          </a:p>
          <a:p>
            <a:r>
              <a:rPr lang="ru-RU" sz="2000" dirty="0" smtClean="0">
                <a:solidFill>
                  <a:srgbClr val="DD0055"/>
                </a:solidFill>
                <a:latin typeface="OpenGost Type B TT" panose="02000503000000000000" pitchFamily="2" charset="-52"/>
              </a:rPr>
              <a:t>Категория определяет процедуру, срок рассмотрения, запускаемые процессы.</a:t>
            </a:r>
            <a:endParaRPr lang="ru-RU" sz="2000" dirty="0">
              <a:solidFill>
                <a:srgbClr val="DD0055"/>
              </a:solidFill>
              <a:latin typeface="OpenGost Type B TT" panose="02000503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42567"/>
            <a:ext cx="8519248" cy="37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668138" cy="4569370"/>
          </a:xfr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73794" y="5229200"/>
            <a:ext cx="6194549" cy="10801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>
                <a:latin typeface="OpenGost Type B TT" panose="02000503000000000000" pitchFamily="2" charset="-52"/>
              </a:rPr>
              <a:t>Рейтинг из письма Управления </a:t>
            </a:r>
            <a:r>
              <a:rPr lang="ru-RU" sz="9600" dirty="0" err="1">
                <a:latin typeface="OpenGost Type B TT" panose="02000503000000000000" pitchFamily="2" charset="-52"/>
              </a:rPr>
              <a:t>Росреестра</a:t>
            </a:r>
            <a:r>
              <a:rPr lang="ru-RU" sz="9600" dirty="0">
                <a:latin typeface="OpenGost Type B TT" panose="02000503000000000000" pitchFamily="2" charset="-52"/>
              </a:rPr>
              <a:t> по Московской области № 50-17а-10-2230/18 от 15.10.2018</a:t>
            </a:r>
            <a:r>
              <a:rPr lang="ru-RU" dirty="0" smtClean="0">
                <a:latin typeface="OpenGost Type B TT" panose="02000503000000000000" pitchFamily="2" charset="-52"/>
              </a:rPr>
              <a:t/>
            </a:r>
            <a:br>
              <a:rPr lang="ru-RU" dirty="0" smtClean="0">
                <a:latin typeface="OpenGost Type B TT" panose="02000503000000000000" pitchFamily="2" charset="-52"/>
              </a:rPr>
            </a:br>
            <a:endParaRPr lang="ru-RU" dirty="0">
              <a:latin typeface="OpenGost Type B TT" panose="020005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157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473794" y="5229200"/>
            <a:ext cx="6194549" cy="10801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>
                <a:latin typeface="OpenGost Type B TT" panose="02000503000000000000" pitchFamily="2" charset="-52"/>
              </a:rPr>
              <a:t>Рейтинг из письма Управления </a:t>
            </a:r>
            <a:r>
              <a:rPr lang="ru-RU" sz="9600" dirty="0" err="1">
                <a:latin typeface="OpenGost Type B TT" panose="02000503000000000000" pitchFamily="2" charset="-52"/>
              </a:rPr>
              <a:t>Росреестра</a:t>
            </a:r>
            <a:r>
              <a:rPr lang="ru-RU" sz="9600" dirty="0">
                <a:latin typeface="OpenGost Type B TT" panose="02000503000000000000" pitchFamily="2" charset="-52"/>
              </a:rPr>
              <a:t> по Орловской области № 14-5792-ЕК от 11.07.2018</a:t>
            </a:r>
            <a:endParaRPr lang="ru-RU" dirty="0">
              <a:latin typeface="OpenGost Type B TT" panose="02000503000000000000" pitchFamily="2" charset="-52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6" y="332656"/>
            <a:ext cx="7660924" cy="4565071"/>
          </a:xfrm>
        </p:spPr>
      </p:pic>
    </p:spTree>
    <p:extLst>
      <p:ext uri="{BB962C8B-B14F-4D97-AF65-F5344CB8AC3E}">
        <p14:creationId xmlns:p14="http://schemas.microsoft.com/office/powerpoint/2010/main" val="23974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3334</TotalTime>
  <Words>465</Words>
  <Application>Microsoft Office PowerPoint</Application>
  <PresentationFormat>Экран (4:3)</PresentationFormat>
  <Paragraphs>67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Georgia</vt:lpstr>
      <vt:lpstr>OpenGost Type B TT</vt:lpstr>
      <vt:lpstr>Times New Roman</vt:lpstr>
      <vt:lpstr>Calibri</vt:lpstr>
      <vt:lpstr>Trebuchet MS</vt:lpstr>
      <vt:lpstr>Воздушный поток</vt:lpstr>
      <vt:lpstr>АКТУАЛЬНЫЕ ПРОБЛЕМЫ УЧЕТА НЕДВИЖИМОСТИ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Любая правда это только одна грань истины.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Мероприятия, проводимые СРО, по снижению количества типовых ошибок, допускаемых кадастровыми инженерами. Докладчик: директор саморегулируемой организации «Некоммерческое объединение кадастровых инженеров» - Еремин Владимир Викторович.</dc:title>
  <dc:creator>user</dc:creator>
  <cp:lastModifiedBy>Владимир</cp:lastModifiedBy>
  <cp:revision>86</cp:revision>
  <dcterms:created xsi:type="dcterms:W3CDTF">2018-07-25T08:36:36Z</dcterms:created>
  <dcterms:modified xsi:type="dcterms:W3CDTF">2019-10-30T09:05:15Z</dcterms:modified>
</cp:coreProperties>
</file>