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66" r:id="rId2"/>
  </p:sldMasterIdLst>
  <p:notesMasterIdLst>
    <p:notesMasterId r:id="rId36"/>
  </p:notesMasterIdLst>
  <p:handoutMasterIdLst>
    <p:handoutMasterId r:id="rId37"/>
  </p:handoutMasterIdLst>
  <p:sldIdLst>
    <p:sldId id="358" r:id="rId3"/>
    <p:sldId id="733" r:id="rId4"/>
    <p:sldId id="924" r:id="rId5"/>
    <p:sldId id="921" r:id="rId6"/>
    <p:sldId id="925" r:id="rId7"/>
    <p:sldId id="920" r:id="rId8"/>
    <p:sldId id="720" r:id="rId9"/>
    <p:sldId id="923" r:id="rId10"/>
    <p:sldId id="943" r:id="rId11"/>
    <p:sldId id="944" r:id="rId12"/>
    <p:sldId id="919" r:id="rId13"/>
    <p:sldId id="928" r:id="rId14"/>
    <p:sldId id="929" r:id="rId15"/>
    <p:sldId id="930" r:id="rId16"/>
    <p:sldId id="931" r:id="rId17"/>
    <p:sldId id="932" r:id="rId18"/>
    <p:sldId id="927" r:id="rId19"/>
    <p:sldId id="909" r:id="rId20"/>
    <p:sldId id="910" r:id="rId21"/>
    <p:sldId id="915" r:id="rId22"/>
    <p:sldId id="917" r:id="rId23"/>
    <p:sldId id="916" r:id="rId24"/>
    <p:sldId id="918" r:id="rId25"/>
    <p:sldId id="933" r:id="rId26"/>
    <p:sldId id="936" r:id="rId27"/>
    <p:sldId id="937" r:id="rId28"/>
    <p:sldId id="935" r:id="rId29"/>
    <p:sldId id="939" r:id="rId30"/>
    <p:sldId id="938" r:id="rId31"/>
    <p:sldId id="940" r:id="rId32"/>
    <p:sldId id="941" r:id="rId33"/>
    <p:sldId id="942" r:id="rId34"/>
    <p:sldId id="914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3300"/>
    <a:srgbClr val="33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047" autoAdjust="0"/>
    <p:restoredTop sz="94668" autoAdjust="0"/>
  </p:normalViewPr>
  <p:slideViewPr>
    <p:cSldViewPr>
      <p:cViewPr varScale="1">
        <p:scale>
          <a:sx n="97" d="100"/>
          <a:sy n="97" d="100"/>
        </p:scale>
        <p:origin x="-11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E5BCF22-496A-447F-B877-F25AA4BC5C3F}" type="datetimeFigureOut">
              <a:rPr lang="ru-RU"/>
              <a:pPr>
                <a:defRPr/>
              </a:pPr>
              <a:t>05.02.2014</a:t>
            </a:fld>
            <a:endParaRPr lang="ru-RU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4090E5-8FFB-4600-B7B3-1753F33B1A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48F3E91-EDA2-4AF1-88CB-DE50E6CC41B2}" type="datetimeFigureOut">
              <a:rPr lang="ru-RU"/>
              <a:pPr>
                <a:defRPr/>
              </a:pPr>
              <a:t>05.02.2014</a:t>
            </a:fld>
            <a:endParaRPr lang="ru-RU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21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1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B566C6F-25E2-45E4-8FA8-F5469103DF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18926-5A43-4FF2-B0E0-1457108D49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4AB-E734-448F-818A-BB1FEB046E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1CAA7-AE19-47D3-85CF-7D9CA7C58F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91C5B-FDF8-43AE-B220-854946173A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DF365-183D-4F3D-A747-FCF3114233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570D7-6B28-46FB-8379-455B44BDE0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91519-5AF7-4BCF-857C-57E4218FFF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2119F-C04F-440C-B4C6-852B4B1DA3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BE520-218F-4C84-A4C0-DB61BEB8CD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7DDF3-292E-4C29-9DE9-048249361A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42E3-054E-45CB-9BB7-C505DAA08E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1AC0D-A0C8-4CDC-AE5E-2D6ABA5DE0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E4661-9B52-4267-BBCA-F9D81A2482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97AC7-CA72-49E4-845C-BBD70E2A1C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9D09D-F342-4666-8223-40B0EEEA66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09BE9-922D-4B10-AE5B-627F61256D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CC970-7E56-46C3-A5CD-B5A34AE594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3C646-AD54-4BB6-973C-2F23CA6148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FD658-CDA6-476E-B87A-475008B42A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64871-5D44-465B-B5BE-C6BDDA7986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92312-C7F0-43DF-9378-9C3639779C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8163F-E0D8-4FE0-9762-93FDB11E70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C38EA-D0CD-4283-94BB-97833831C5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BE02FC-8A81-491D-A60D-CE2E3B22A1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  <p:sldLayoutId id="2147483667" r:id="rId12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0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206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altLang="ru-RU" sz="2400" smtClean="0">
                <a:latin typeface="Times New Roman" pitchFamily="18" charset="0"/>
              </a:endParaRPr>
            </a:p>
          </p:txBody>
        </p:sp>
      </p:grpSp>
      <p:grpSp>
        <p:nvGrpSpPr>
          <p:cNvPr id="1433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05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05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14340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4341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C176115-1CAB-4E76-9E24-89CA741D72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8B37CDEA50427491AE6F9CFDB6279017DEF02085284E359C576D1E941C0CCD198DF5DE6F4F94852T7MBF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1000125"/>
            <a:ext cx="7773987" cy="1928813"/>
          </a:xfrm>
          <a:prstGeom prst="roundRect">
            <a:avLst>
              <a:gd name="adj" fmla="val 50000"/>
            </a:avLst>
          </a:prstGeo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3200" smtClean="0"/>
              <a:t>НОВОЕ В РЕГУЛИРОВАНИИ</a:t>
            </a:r>
            <a:br>
              <a:rPr lang="ru-RU" sz="3200" smtClean="0"/>
            </a:br>
            <a:r>
              <a:rPr lang="ru-RU" sz="3200" smtClean="0"/>
              <a:t> КАДАСТРОВОЙ ДЕЯТЕЛЬНОСТИ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0" y="3284538"/>
            <a:ext cx="4321175" cy="1465262"/>
          </a:xfrm>
        </p:spPr>
        <p:txBody>
          <a:bodyPr anchor="b"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400" smtClean="0">
                <a:solidFill>
                  <a:schemeClr val="tx2"/>
                </a:solidFill>
              </a:rPr>
              <a:t>Спиренков Вячеслав Александрович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400" smtClean="0">
                <a:solidFill>
                  <a:schemeClr val="tx2"/>
                </a:solidFill>
              </a:rPr>
              <a:t>Минэкономразвития России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4643438" y="5157788"/>
            <a:ext cx="41148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ru-RU" altLang="ru-RU" sz="2800">
              <a:solidFill>
                <a:schemeClr val="tx2"/>
              </a:solidFill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4643438" y="5516563"/>
            <a:ext cx="4114800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altLang="ru-RU" sz="2800">
                <a:solidFill>
                  <a:schemeClr val="tx2"/>
                </a:solidFill>
              </a:rPr>
              <a:t>Москва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altLang="ru-RU" sz="2800">
                <a:solidFill>
                  <a:schemeClr val="tx2"/>
                </a:solidFill>
              </a:rPr>
              <a:t>Январь 2013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r>
              <a:rPr lang="ru-RU" sz="3200" smtClean="0"/>
              <a:t>Изменения в Положение о составе, порядке работы квалиф. комиссии</a:t>
            </a:r>
            <a:endParaRPr lang="ru-RU" altLang="ru-RU" sz="3200" smtClean="0"/>
          </a:p>
        </p:txBody>
      </p:sp>
      <p:sp>
        <p:nvSpPr>
          <p:cNvPr id="37890" name="Объект 4"/>
          <p:cNvSpPr>
            <a:spLocks noGrp="1"/>
          </p:cNvSpPr>
          <p:nvPr>
            <p:ph idx="1"/>
          </p:nvPr>
        </p:nvSpPr>
        <p:spPr>
          <a:xfrm>
            <a:off x="395288" y="2205038"/>
            <a:ext cx="8748712" cy="4537075"/>
          </a:xfrm>
        </p:spPr>
        <p:txBody>
          <a:bodyPr/>
          <a:lstStyle/>
          <a:p>
            <a:pPr algn="just"/>
            <a:r>
              <a:rPr lang="ru-RU" sz="2600" smtClean="0"/>
              <a:t>Предоставление органом кадастрового учета в комиссию сводной информации по всем субъектам Российской Федерации (с 2015 года);</a:t>
            </a:r>
          </a:p>
          <a:p>
            <a:pPr algn="just"/>
            <a:r>
              <a:rPr lang="ru-RU" sz="2600" smtClean="0"/>
              <a:t>Предоставление информации до 1 марта</a:t>
            </a:r>
            <a:br>
              <a:rPr lang="ru-RU" sz="2600" smtClean="0"/>
            </a:br>
            <a:r>
              <a:rPr lang="ru-RU" sz="2600" smtClean="0"/>
              <a:t> (с 2015 года);</a:t>
            </a:r>
          </a:p>
          <a:p>
            <a:pPr algn="just"/>
            <a:r>
              <a:rPr lang="ru-RU" sz="2600" smtClean="0"/>
              <a:t>Запрос о предоставлении копий материалов кадастровых и (или) учетных дел, подписанный представителем уполномоченного органа субъекта РФ;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Закон от 23.07.2013 №250-ФЗ</a:t>
            </a:r>
            <a:br>
              <a:rPr lang="ru-RU" altLang="ru-RU" sz="3200" smtClean="0"/>
            </a:br>
            <a:r>
              <a:rPr lang="ru-RU" altLang="ru-RU" sz="3200" smtClean="0"/>
              <a:t>вступление в силу норм 01.01.2014</a:t>
            </a:r>
          </a:p>
        </p:txBody>
      </p:sp>
      <p:sp>
        <p:nvSpPr>
          <p:cNvPr id="38914" name="Объект 4"/>
          <p:cNvSpPr>
            <a:spLocks noGrp="1"/>
          </p:cNvSpPr>
          <p:nvPr>
            <p:ph idx="1"/>
          </p:nvPr>
        </p:nvSpPr>
        <p:spPr>
          <a:xfrm>
            <a:off x="395288" y="2362200"/>
            <a:ext cx="8569325" cy="4379913"/>
          </a:xfrm>
        </p:spPr>
        <p:txBody>
          <a:bodyPr/>
          <a:lstStyle/>
          <a:p>
            <a:pPr algn="just"/>
            <a:r>
              <a:rPr lang="ru-RU" b="1" smtClean="0"/>
              <a:t>Уточнен состав сведений реестра кадастровых инженеров</a:t>
            </a:r>
          </a:p>
          <a:p>
            <a:pPr lvl="1" algn="just"/>
            <a:r>
              <a:rPr lang="ru-RU" sz="2600" smtClean="0"/>
              <a:t>исключены паспортные данные, дата и место рождения;</a:t>
            </a:r>
          </a:p>
          <a:p>
            <a:pPr lvl="1" algn="just"/>
            <a:r>
              <a:rPr lang="ru-RU" sz="2600" smtClean="0"/>
              <a:t>включен СНИЛС кадастрового инженера;</a:t>
            </a:r>
          </a:p>
          <a:p>
            <a:pPr lvl="1" algn="just"/>
            <a:r>
              <a:rPr lang="ru-RU" sz="2600" smtClean="0"/>
              <a:t>включены сведения о форме организации деятельности ;</a:t>
            </a:r>
          </a:p>
          <a:p>
            <a:pPr lvl="1" algn="just"/>
            <a:r>
              <a:rPr lang="ru-RU" sz="2600" smtClean="0"/>
              <a:t>сведения о СРО, если является членом;</a:t>
            </a:r>
          </a:p>
          <a:p>
            <a:pPr lvl="1" algn="just"/>
            <a:r>
              <a:rPr lang="ru-RU" sz="2600" smtClean="0"/>
              <a:t>сведения о результатах профессиональной деятельности.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74050" cy="1143000"/>
          </a:xfrm>
        </p:spPr>
        <p:txBody>
          <a:bodyPr/>
          <a:lstStyle/>
          <a:p>
            <a:r>
              <a:rPr lang="ru-RU" altLang="ru-RU" sz="3200" smtClean="0"/>
              <a:t>Проект изменений в порядок ведения реестра кадастровых инженеров</a:t>
            </a:r>
          </a:p>
        </p:txBody>
      </p:sp>
      <p:sp>
        <p:nvSpPr>
          <p:cNvPr id="39938" name="Объект 4"/>
          <p:cNvSpPr>
            <a:spLocks noGrp="1"/>
          </p:cNvSpPr>
          <p:nvPr>
            <p:ph idx="1"/>
          </p:nvPr>
        </p:nvSpPr>
        <p:spPr>
          <a:xfrm>
            <a:off x="395288" y="2362200"/>
            <a:ext cx="8569325" cy="4379913"/>
          </a:xfrm>
        </p:spPr>
        <p:txBody>
          <a:bodyPr/>
          <a:lstStyle/>
          <a:p>
            <a:pPr algn="just"/>
            <a:r>
              <a:rPr lang="ru-RU" altLang="ru-RU" smtClean="0"/>
              <a:t>Состав сведений о форме организации кадастровой деятельности:</a:t>
            </a:r>
          </a:p>
          <a:p>
            <a:pPr algn="just"/>
            <a:r>
              <a:rPr lang="ru-RU" b="1" smtClean="0"/>
              <a:t>индивидуального предпринимателя </a:t>
            </a:r>
            <a:r>
              <a:rPr lang="ru-RU" smtClean="0"/>
              <a:t>- ИНН; ОГРН; дата внесения в ЕГРИП, дата внесения в ЕГРИП записи о прекращении деятельности в качестве индивидуального предпринимателя;</a:t>
            </a:r>
          </a:p>
          <a:p>
            <a:pPr algn="just"/>
            <a:r>
              <a:rPr lang="ru-RU" altLang="ru-RU" b="1" smtClean="0"/>
              <a:t>работника юридического лица -</a:t>
            </a:r>
            <a:r>
              <a:rPr lang="ru-RU" altLang="ru-RU" smtClean="0"/>
              <a:t> ИНН, ОГРН, сокр. наименование, дата заключения/прекращения трудового договора.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74050" cy="1143000"/>
          </a:xfrm>
        </p:spPr>
        <p:txBody>
          <a:bodyPr/>
          <a:lstStyle/>
          <a:p>
            <a:r>
              <a:rPr lang="ru-RU" altLang="ru-RU" sz="3200" smtClean="0"/>
              <a:t>Проект изменений в порядок ведения реестра кадастровых инженеров</a:t>
            </a:r>
          </a:p>
        </p:txBody>
      </p:sp>
      <p:sp>
        <p:nvSpPr>
          <p:cNvPr id="40962" name="Объект 4"/>
          <p:cNvSpPr>
            <a:spLocks noGrp="1"/>
          </p:cNvSpPr>
          <p:nvPr>
            <p:ph idx="1"/>
          </p:nvPr>
        </p:nvSpPr>
        <p:spPr>
          <a:xfrm>
            <a:off x="755650" y="2362200"/>
            <a:ext cx="8208963" cy="4379913"/>
          </a:xfrm>
        </p:spPr>
        <p:txBody>
          <a:bodyPr/>
          <a:lstStyle/>
          <a:p>
            <a:pPr algn="just"/>
            <a:r>
              <a:rPr lang="ru-RU" smtClean="0"/>
              <a:t>сведения о саморегулируемой организации в сфере кадастровой деятельности </a:t>
            </a:r>
            <a:r>
              <a:rPr lang="ru-RU" b="1" smtClean="0"/>
              <a:t>(если кадастровый инженер является членом такой саморегулируемой организации)</a:t>
            </a:r>
            <a:r>
              <a:rPr lang="ru-RU" altLang="ru-RU" smtClean="0"/>
              <a:t>: сокращенное наименование, номер в реестре СРО, дата включения </a:t>
            </a:r>
            <a:r>
              <a:rPr lang="ru-RU" smtClean="0"/>
              <a:t>состав членов СРО</a:t>
            </a:r>
            <a:r>
              <a:rPr lang="ru-RU" altLang="ru-RU" smtClean="0"/>
              <a:t>, дата исключения;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74050" cy="1143000"/>
          </a:xfrm>
        </p:spPr>
        <p:txBody>
          <a:bodyPr/>
          <a:lstStyle/>
          <a:p>
            <a:r>
              <a:rPr lang="ru-RU" altLang="ru-RU" sz="3200" smtClean="0"/>
              <a:t>Проект изменений в порядок ведения реестра кадастровых инженеров</a:t>
            </a:r>
          </a:p>
        </p:txBody>
      </p:sp>
      <p:sp>
        <p:nvSpPr>
          <p:cNvPr id="41986" name="Объект 4"/>
          <p:cNvSpPr>
            <a:spLocks noGrp="1"/>
          </p:cNvSpPr>
          <p:nvPr>
            <p:ph idx="1"/>
          </p:nvPr>
        </p:nvSpPr>
        <p:spPr>
          <a:xfrm>
            <a:off x="539750" y="2362200"/>
            <a:ext cx="8424863" cy="4379913"/>
          </a:xfrm>
        </p:spPr>
        <p:txBody>
          <a:bodyPr/>
          <a:lstStyle/>
          <a:p>
            <a:pPr algn="just"/>
            <a:r>
              <a:rPr lang="ru-RU" altLang="ru-RU" smtClean="0"/>
              <a:t>Состав сведений о результатах кадастровой деятельности: </a:t>
            </a:r>
          </a:p>
          <a:p>
            <a:pPr lvl="1" algn="just"/>
            <a:r>
              <a:rPr lang="ru-RU" altLang="ru-RU" smtClean="0"/>
              <a:t>количество поданных документов (все решения об учете и об отказе);</a:t>
            </a:r>
          </a:p>
          <a:p>
            <a:pPr lvl="1" algn="just"/>
            <a:r>
              <a:rPr lang="ru-RU" altLang="ru-RU" smtClean="0"/>
              <a:t>количество решений об отказе, которые являются основанием для отзыва аттестата;</a:t>
            </a:r>
          </a:p>
          <a:p>
            <a:pPr lvl="1" algn="just"/>
            <a:r>
              <a:rPr lang="ru-RU" altLang="ru-RU" smtClean="0"/>
              <a:t>количество решений о необходимости устранения кадастровой ошибки.</a:t>
            </a:r>
            <a:endParaRPr lang="ru-RU" altLang="ru-RU" i="1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74050" cy="1143000"/>
          </a:xfrm>
        </p:spPr>
        <p:txBody>
          <a:bodyPr/>
          <a:lstStyle/>
          <a:p>
            <a:r>
              <a:rPr lang="ru-RU" altLang="ru-RU" sz="3200" smtClean="0"/>
              <a:t>Проект изменений в порядок ведения реестра кадастровых инженеров</a:t>
            </a:r>
          </a:p>
        </p:txBody>
      </p:sp>
      <p:sp>
        <p:nvSpPr>
          <p:cNvPr id="9219" name="Объект 4"/>
          <p:cNvSpPr>
            <a:spLocks noGrp="1"/>
          </p:cNvSpPr>
          <p:nvPr>
            <p:ph idx="1"/>
          </p:nvPr>
        </p:nvSpPr>
        <p:spPr>
          <a:xfrm>
            <a:off x="755650" y="2362200"/>
            <a:ext cx="8208963" cy="4379913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b="1" dirty="0" smtClean="0"/>
              <a:t>Сведения о результатах кадастровой деятельности.</a:t>
            </a:r>
          </a:p>
          <a:p>
            <a:pPr algn="just">
              <a:defRPr/>
            </a:pPr>
            <a:r>
              <a:rPr lang="ru-RU" altLang="ru-RU" dirty="0" smtClean="0"/>
              <a:t>ежеквартальное обновление (за 3, 6, 9, 12 месяцев года) до 25 числа следующего месяца.</a:t>
            </a:r>
          </a:p>
          <a:p>
            <a:pPr algn="just">
              <a:defRPr/>
            </a:pPr>
            <a:r>
              <a:rPr lang="ru-RU" altLang="ru-RU" dirty="0" smtClean="0"/>
              <a:t>Направление информации ФГБУ ФКП Росреестра, порядок определяется Росреестром.</a:t>
            </a:r>
          </a:p>
          <a:p>
            <a:pPr algn="just">
              <a:defRPr/>
            </a:pPr>
            <a:r>
              <a:rPr lang="ru-RU" altLang="ru-RU" dirty="0" smtClean="0"/>
              <a:t>Сведения хранятся 3 года.</a:t>
            </a:r>
          </a:p>
          <a:p>
            <a:pPr algn="just">
              <a:defRPr/>
            </a:pPr>
            <a:endParaRPr lang="ru-RU" altLang="ru-RU" i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Закон от 23.07.2013 №250-ФЗ</a:t>
            </a:r>
            <a:br>
              <a:rPr lang="ru-RU" altLang="ru-RU" sz="3200" smtClean="0"/>
            </a:br>
            <a:r>
              <a:rPr lang="ru-RU" altLang="ru-RU" sz="3200" smtClean="0"/>
              <a:t>вступление в силу норм 01.01.2014</a:t>
            </a:r>
          </a:p>
        </p:txBody>
      </p:sp>
      <p:sp>
        <p:nvSpPr>
          <p:cNvPr id="44034" name="Объект 4"/>
          <p:cNvSpPr>
            <a:spLocks noGrp="1"/>
          </p:cNvSpPr>
          <p:nvPr>
            <p:ph idx="1"/>
          </p:nvPr>
        </p:nvSpPr>
        <p:spPr>
          <a:xfrm>
            <a:off x="755650" y="2349500"/>
            <a:ext cx="8280400" cy="4392613"/>
          </a:xfrm>
        </p:spPr>
        <p:txBody>
          <a:bodyPr/>
          <a:lstStyle/>
          <a:p>
            <a:pPr algn="just"/>
            <a:r>
              <a:rPr lang="ru-RU" sz="2400" smtClean="0"/>
              <a:t>Срок уведомления кадастровыми инженерами </a:t>
            </a:r>
            <a:r>
              <a:rPr lang="ru-RU" sz="2400" b="1" smtClean="0"/>
              <a:t>органа кадастрового учета (ЦА Росреестра) </a:t>
            </a:r>
            <a:r>
              <a:rPr lang="ru-RU" sz="2400" smtClean="0"/>
              <a:t>с 01.01.2013 до 01.04.2014 </a:t>
            </a:r>
          </a:p>
          <a:p>
            <a:pPr algn="just"/>
            <a:r>
              <a:rPr lang="ru-RU" sz="2400" smtClean="0"/>
              <a:t>Положения пункта 5 части 7 статьи 29 Закона о кадастре подлежат применению при непредставлении указанного уведомления (250-ФЗ)</a:t>
            </a:r>
          </a:p>
          <a:p>
            <a:pPr algn="just"/>
            <a:r>
              <a:rPr lang="ru-RU" sz="2400" smtClean="0"/>
              <a:t>П. 5 ч. 7 ст. 29 квалификационный аттестат аннулируется в случае: непредставления кадастровым инженером в орган кадастрового учета или соответствующий орган исполнительной власти субъекта Российской Федерации уведомления</a:t>
            </a:r>
          </a:p>
          <a:p>
            <a:endParaRPr lang="ru-RU" sz="2400" smtClean="0">
              <a:hlinkClick r:id="rId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Закон от 23.07.2013 №250-ФЗ</a:t>
            </a:r>
            <a:br>
              <a:rPr lang="ru-RU" altLang="ru-RU" sz="3200" smtClean="0"/>
            </a:br>
            <a:r>
              <a:rPr lang="ru-RU" altLang="ru-RU" sz="3200" smtClean="0"/>
              <a:t>вступление в силу норм 01.01.2014</a:t>
            </a:r>
          </a:p>
        </p:txBody>
      </p:sp>
      <p:sp>
        <p:nvSpPr>
          <p:cNvPr id="12291" name="Объект 4"/>
          <p:cNvSpPr>
            <a:spLocks noGrp="1"/>
          </p:cNvSpPr>
          <p:nvPr>
            <p:ph idx="1"/>
          </p:nvPr>
        </p:nvSpPr>
        <p:spPr>
          <a:xfrm>
            <a:off x="755650" y="2349500"/>
            <a:ext cx="8280400" cy="4392613"/>
          </a:xfrm>
        </p:spPr>
        <p:txBody>
          <a:bodyPr/>
          <a:lstStyle/>
          <a:p>
            <a:pPr algn="just">
              <a:defRPr/>
            </a:pPr>
            <a:r>
              <a:rPr lang="ru-RU" sz="2400" dirty="0" smtClean="0"/>
              <a:t>Рекомендуемая форма уведомления размещается на сайте Росреестра (приказ </a:t>
            </a:r>
            <a:r>
              <a:rPr lang="ru-RU" sz="2400" dirty="0"/>
              <a:t>Минэкономразвития РФ от 20.09.2010 N </a:t>
            </a:r>
            <a:r>
              <a:rPr lang="ru-RU" sz="2400" dirty="0" smtClean="0"/>
              <a:t>444)</a:t>
            </a:r>
            <a:endParaRPr lang="ru-RU" sz="2400" dirty="0"/>
          </a:p>
          <a:p>
            <a:pPr algn="just">
              <a:defRPr/>
            </a:pPr>
            <a:r>
              <a:rPr lang="ru-RU" sz="2400" dirty="0" smtClean="0"/>
              <a:t>Уведомление должно содержать все сведения Реестра кадастровых инженеров, кроме сведений о результатах деятельности</a:t>
            </a:r>
          </a:p>
          <a:p>
            <a:pPr algn="just">
              <a:defRPr/>
            </a:pPr>
            <a:r>
              <a:rPr lang="ru-RU" sz="2400" dirty="0" smtClean="0"/>
              <a:t>Рекомендуемая форма уведомления приложена к письму Минэкономразвития от 29.01.2014 г. №1347-ПК/Д23и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2"/>
          <p:cNvSpPr>
            <a:spLocks noGrp="1"/>
          </p:cNvSpPr>
          <p:nvPr>
            <p:ph type="title"/>
          </p:nvPr>
        </p:nvSpPr>
        <p:spPr>
          <a:xfrm>
            <a:off x="611188" y="762000"/>
            <a:ext cx="8532812" cy="1143000"/>
          </a:xfrm>
        </p:spPr>
        <p:txBody>
          <a:bodyPr/>
          <a:lstStyle/>
          <a:p>
            <a:r>
              <a:rPr lang="ru-RU" altLang="ru-RU" sz="3200" smtClean="0"/>
              <a:t>Практика проведения заседаний квалификационной комиссии</a:t>
            </a:r>
          </a:p>
        </p:txBody>
      </p:sp>
      <p:sp>
        <p:nvSpPr>
          <p:cNvPr id="46082" name="Объект 4"/>
          <p:cNvSpPr>
            <a:spLocks noGrp="1"/>
          </p:cNvSpPr>
          <p:nvPr>
            <p:ph idx="1"/>
          </p:nvPr>
        </p:nvSpPr>
        <p:spPr>
          <a:xfrm>
            <a:off x="395288" y="2362200"/>
            <a:ext cx="8640762" cy="4379913"/>
          </a:xfrm>
        </p:spPr>
        <p:txBody>
          <a:bodyPr/>
          <a:lstStyle/>
          <a:p>
            <a:pPr algn="just"/>
            <a:r>
              <a:rPr lang="ru-RU" altLang="ru-RU" smtClean="0"/>
              <a:t>Приказ от 18.07.2012 №437 «О внесении изменений в приказ от 22.01.2010 г. №23:</a:t>
            </a:r>
          </a:p>
          <a:p>
            <a:pPr lvl="1" algn="just">
              <a:buFontTx/>
              <a:buChar char="-"/>
            </a:pPr>
            <a:r>
              <a:rPr lang="ru-RU" altLang="ru-RU" smtClean="0"/>
              <a:t>участие экспертов в заседании квалификационной комиссии;</a:t>
            </a:r>
          </a:p>
          <a:p>
            <a:pPr lvl="1" algn="just">
              <a:buFontTx/>
              <a:buChar char="-"/>
            </a:pPr>
            <a:r>
              <a:rPr lang="ru-RU" altLang="ru-RU" smtClean="0"/>
              <a:t>запрос справки об отсутствии судимости.</a:t>
            </a:r>
          </a:p>
          <a:p>
            <a:pPr algn="just"/>
            <a:r>
              <a:rPr lang="ru-RU" altLang="ru-RU" smtClean="0"/>
              <a:t>Кворум и посещение заседаний комиссии.</a:t>
            </a:r>
          </a:p>
          <a:p>
            <a:pPr algn="just"/>
            <a:r>
              <a:rPr lang="ru-RU" altLang="ru-RU" smtClean="0"/>
              <a:t>Перечень профессий среднего профессионального образования.</a:t>
            </a:r>
          </a:p>
          <a:p>
            <a:pPr algn="just"/>
            <a:r>
              <a:rPr lang="ru-RU" altLang="ru-RU" smtClean="0"/>
              <a:t>Справка о незаконченном высшем образовании.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Закон от 23.07.2013 №250-ФЗ</a:t>
            </a:r>
            <a:br>
              <a:rPr lang="ru-RU" altLang="ru-RU" sz="3200" smtClean="0"/>
            </a:br>
            <a:r>
              <a:rPr lang="ru-RU" altLang="ru-RU" sz="3200" smtClean="0"/>
              <a:t>вступление в силу норм 01.01.2014</a:t>
            </a:r>
          </a:p>
        </p:txBody>
      </p:sp>
      <p:sp>
        <p:nvSpPr>
          <p:cNvPr id="47106" name="Объект 4"/>
          <p:cNvSpPr>
            <a:spLocks noGrp="1"/>
          </p:cNvSpPr>
          <p:nvPr>
            <p:ph idx="1"/>
          </p:nvPr>
        </p:nvSpPr>
        <p:spPr>
          <a:xfrm>
            <a:off x="755650" y="2362200"/>
            <a:ext cx="8208963" cy="4379913"/>
          </a:xfrm>
        </p:spPr>
        <p:txBody>
          <a:bodyPr/>
          <a:lstStyle/>
          <a:p>
            <a:pPr algn="just"/>
            <a:r>
              <a:rPr lang="ru-RU" smtClean="0"/>
              <a:t>Возможность работы кадастровых инженеров в некоммерческих организациях.</a:t>
            </a:r>
          </a:p>
          <a:p>
            <a:pPr algn="just"/>
            <a:r>
              <a:rPr lang="ru-RU" smtClean="0"/>
              <a:t>Обязанность кадастрового инженера иметь электронную подпись.</a:t>
            </a:r>
          </a:p>
          <a:p>
            <a:pPr algn="just"/>
            <a:r>
              <a:rPr lang="ru-RU" smtClean="0"/>
              <a:t>Возможность обжаловать отказы (приостановки) в государственном кадастровом учете.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Закон от 23.07.2013 №250-ФЗ</a:t>
            </a:r>
            <a:br>
              <a:rPr lang="ru-RU" altLang="ru-RU" sz="3200" smtClean="0"/>
            </a:br>
            <a:r>
              <a:rPr lang="ru-RU" altLang="ru-RU" sz="3200" smtClean="0"/>
              <a:t>вступление в силу норм 01.01.2014</a:t>
            </a:r>
          </a:p>
        </p:txBody>
      </p:sp>
      <p:sp>
        <p:nvSpPr>
          <p:cNvPr id="29698" name="Объект 4"/>
          <p:cNvSpPr>
            <a:spLocks noGrp="1"/>
          </p:cNvSpPr>
          <p:nvPr>
            <p:ph idx="1"/>
          </p:nvPr>
        </p:nvSpPr>
        <p:spPr>
          <a:xfrm>
            <a:off x="827088" y="2362200"/>
            <a:ext cx="8137525" cy="4379913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smtClean="0"/>
              <a:t>4) принятие в течение календарного года решений об отказе по основаниям, указанным в пунктах 1, 3, 4 части 2, пунктах 2, 6, 8, 9 части 3, частях 4-7 статьи 27 закона, количество которых составляет 25 и более % от общего количества решений о проведении учета и об отказе в осуществлении учета, если число таких решений не менее 20.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2"/>
          <p:cNvSpPr>
            <a:spLocks noGrp="1"/>
          </p:cNvSpPr>
          <p:nvPr>
            <p:ph type="title"/>
          </p:nvPr>
        </p:nvSpPr>
        <p:spPr>
          <a:xfrm>
            <a:off x="611188" y="762000"/>
            <a:ext cx="8532812" cy="1143000"/>
          </a:xfrm>
        </p:spPr>
        <p:txBody>
          <a:bodyPr/>
          <a:lstStyle/>
          <a:p>
            <a:r>
              <a:rPr lang="ru-RU" altLang="ru-RU" sz="3200" smtClean="0"/>
              <a:t>Судебная практика Росреестра. Наиболее частые случаи обжалования</a:t>
            </a:r>
          </a:p>
        </p:txBody>
      </p:sp>
      <p:sp>
        <p:nvSpPr>
          <p:cNvPr id="11267" name="Объект 4"/>
          <p:cNvSpPr>
            <a:spLocks noGrp="1"/>
          </p:cNvSpPr>
          <p:nvPr>
            <p:ph idx="1"/>
          </p:nvPr>
        </p:nvSpPr>
        <p:spPr>
          <a:xfrm>
            <a:off x="755650" y="2362200"/>
            <a:ext cx="8280400" cy="437991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ru-RU" altLang="ru-RU" sz="2400" dirty="0" smtClean="0"/>
              <a:t>решений об отказе (приостановлении) государственного учета – 58 регионов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altLang="ru-RU" sz="2400" dirty="0" smtClean="0"/>
              <a:t>кадастровой стоимости – 54 региона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altLang="ru-RU" sz="2400" dirty="0" smtClean="0"/>
              <a:t>исправление кадастровой ошибки – 51 регион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altLang="ru-RU" sz="2400" dirty="0" smtClean="0"/>
              <a:t>снять объект с учета – 40 регионов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altLang="ru-RU" sz="2400" dirty="0" smtClean="0"/>
              <a:t>незаконный кадастровый учет – 35 регионов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altLang="ru-RU" sz="2400" dirty="0" smtClean="0"/>
              <a:t>отменить результат </a:t>
            </a:r>
            <a:r>
              <a:rPr lang="ru-RU" altLang="ru-RU" sz="2400" dirty="0" err="1" smtClean="0"/>
              <a:t>кад</a:t>
            </a:r>
            <a:r>
              <a:rPr lang="ru-RU" altLang="ru-RU" sz="2400" dirty="0" smtClean="0"/>
              <a:t>. работ – 30 регионов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altLang="ru-RU" sz="2400" dirty="0"/>
              <a:t>о</a:t>
            </a:r>
            <a:r>
              <a:rPr lang="ru-RU" altLang="ru-RU" sz="2400" dirty="0" smtClean="0"/>
              <a:t>б оспаривании границ участков – 31 регионов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altLang="ru-RU" sz="2400" dirty="0"/>
              <a:t>п</a:t>
            </a:r>
            <a:r>
              <a:rPr lang="ru-RU" altLang="ru-RU" sz="2400" dirty="0" smtClean="0"/>
              <a:t>равоустанавливающие документы – 20 регионов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altLang="ru-RU" sz="2400" dirty="0" smtClean="0"/>
              <a:t>порядок пользования участком – 14 регионов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ru-RU" altLang="ru-RU" dirty="0" smtClean="0"/>
          </a:p>
          <a:p>
            <a:pPr algn="just">
              <a:defRPr/>
            </a:pPr>
            <a:endParaRPr lang="ru-RU" altLang="ru-RU" dirty="0" smtClean="0"/>
          </a:p>
          <a:p>
            <a:pPr algn="just">
              <a:defRPr/>
            </a:pPr>
            <a:endParaRPr lang="ru-RU" alt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2"/>
          <p:cNvSpPr>
            <a:spLocks noGrp="1"/>
          </p:cNvSpPr>
          <p:nvPr>
            <p:ph type="title"/>
          </p:nvPr>
        </p:nvSpPr>
        <p:spPr>
          <a:xfrm>
            <a:off x="611188" y="762000"/>
            <a:ext cx="8532812" cy="1143000"/>
          </a:xfrm>
        </p:spPr>
        <p:txBody>
          <a:bodyPr/>
          <a:lstStyle/>
          <a:p>
            <a:r>
              <a:rPr lang="ru-RU" altLang="ru-RU" sz="3200" smtClean="0"/>
              <a:t>Судебная практика Росреестра. Наиболее частые случаи обжалования</a:t>
            </a:r>
          </a:p>
        </p:txBody>
      </p:sp>
      <p:sp>
        <p:nvSpPr>
          <p:cNvPr id="11267" name="Объект 4"/>
          <p:cNvSpPr>
            <a:spLocks noGrp="1"/>
          </p:cNvSpPr>
          <p:nvPr>
            <p:ph idx="1"/>
          </p:nvPr>
        </p:nvSpPr>
        <p:spPr>
          <a:xfrm>
            <a:off x="755650" y="2362200"/>
            <a:ext cx="8280400" cy="4379913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b="1" dirty="0" smtClean="0"/>
              <a:t>Обжалование решений </a:t>
            </a:r>
            <a:r>
              <a:rPr lang="ru-RU" altLang="ru-RU" b="1" dirty="0"/>
              <a:t>об отказе (приостановлении) государственного </a:t>
            </a:r>
            <a:r>
              <a:rPr lang="ru-RU" altLang="ru-RU" b="1" dirty="0" smtClean="0"/>
              <a:t>учета.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altLang="ru-RU" dirty="0" smtClean="0"/>
              <a:t> В первую очередь основание для обжалования – отсутствие в решении конкретных причин принятия решения, указания рекомендаций по доработке документов.</a:t>
            </a:r>
          </a:p>
          <a:p>
            <a:pPr algn="just">
              <a:defRPr/>
            </a:pPr>
            <a:endParaRPr lang="ru-RU" altLang="ru-RU" dirty="0" smtClean="0"/>
          </a:p>
          <a:p>
            <a:pPr algn="just">
              <a:defRPr/>
            </a:pPr>
            <a:endParaRPr lang="ru-RU" alt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2"/>
          <p:cNvSpPr>
            <a:spLocks noGrp="1"/>
          </p:cNvSpPr>
          <p:nvPr>
            <p:ph type="title"/>
          </p:nvPr>
        </p:nvSpPr>
        <p:spPr>
          <a:xfrm>
            <a:off x="611188" y="762000"/>
            <a:ext cx="8532812" cy="1143000"/>
          </a:xfrm>
        </p:spPr>
        <p:txBody>
          <a:bodyPr/>
          <a:lstStyle/>
          <a:p>
            <a:r>
              <a:rPr lang="ru-RU" altLang="ru-RU" sz="3200" smtClean="0"/>
              <a:t>Судебная практика Росреестра. Обжалование решений комиссий.</a:t>
            </a:r>
          </a:p>
        </p:txBody>
      </p:sp>
      <p:sp>
        <p:nvSpPr>
          <p:cNvPr id="50178" name="Объект 4"/>
          <p:cNvSpPr>
            <a:spLocks noGrp="1"/>
          </p:cNvSpPr>
          <p:nvPr>
            <p:ph idx="1"/>
          </p:nvPr>
        </p:nvSpPr>
        <p:spPr>
          <a:xfrm>
            <a:off x="395288" y="2362200"/>
            <a:ext cx="8640762" cy="4379913"/>
          </a:xfrm>
        </p:spPr>
        <p:txBody>
          <a:bodyPr/>
          <a:lstStyle/>
          <a:p>
            <a:pPr algn="just"/>
            <a:r>
              <a:rPr lang="ru-RU" altLang="ru-RU" smtClean="0"/>
              <a:t>2012 г. обжаловались решения квалификационных комиссий – Республики Мордовия, Хакасия, Оренбургской области, Пермского края. Удовлетворено 9 заявлений об отмене отзыва аттестата.</a:t>
            </a:r>
          </a:p>
          <a:p>
            <a:pPr algn="just"/>
            <a:r>
              <a:rPr lang="ru-RU" altLang="ru-RU" smtClean="0"/>
              <a:t>2013 г. обжаловались решения квалификационной комиссии Республики Бурятия, Оренбургской области, Пермского края, Красноярского края, Кабардино-Балкарской Республики.</a:t>
            </a:r>
          </a:p>
          <a:p>
            <a:pPr algn="just"/>
            <a:endParaRPr lang="ru-RU" altLang="ru-RU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2"/>
          <p:cNvSpPr>
            <a:spLocks noGrp="1"/>
          </p:cNvSpPr>
          <p:nvPr>
            <p:ph type="title"/>
          </p:nvPr>
        </p:nvSpPr>
        <p:spPr>
          <a:xfrm>
            <a:off x="611188" y="762000"/>
            <a:ext cx="8532812" cy="1143000"/>
          </a:xfrm>
        </p:spPr>
        <p:txBody>
          <a:bodyPr/>
          <a:lstStyle/>
          <a:p>
            <a:r>
              <a:rPr lang="ru-RU" altLang="ru-RU" sz="3200" smtClean="0"/>
              <a:t>Судебная практика. </a:t>
            </a:r>
            <a:br>
              <a:rPr lang="ru-RU" altLang="ru-RU" sz="3200" smtClean="0"/>
            </a:br>
            <a:r>
              <a:rPr lang="ru-RU" altLang="ru-RU" sz="3200" smtClean="0"/>
              <a:t>Основания отмены решений комиссии.</a:t>
            </a:r>
          </a:p>
        </p:txBody>
      </p:sp>
      <p:sp>
        <p:nvSpPr>
          <p:cNvPr id="51202" name="Объект 4"/>
          <p:cNvSpPr>
            <a:spLocks noGrp="1"/>
          </p:cNvSpPr>
          <p:nvPr>
            <p:ph idx="1"/>
          </p:nvPr>
        </p:nvSpPr>
        <p:spPr>
          <a:xfrm>
            <a:off x="539750" y="2276475"/>
            <a:ext cx="8604250" cy="4465638"/>
          </a:xfrm>
        </p:spPr>
        <p:txBody>
          <a:bodyPr/>
          <a:lstStyle/>
          <a:p>
            <a:pPr algn="just"/>
            <a:r>
              <a:rPr lang="ru-RU" altLang="ru-RU" sz="2500" smtClean="0"/>
              <a:t>Отсутствие в решении комиссии обоснования, обстоятельств, послуживших основанием принятия решений, ссылок на нормы Закона о кадастре;</a:t>
            </a:r>
          </a:p>
          <a:p>
            <a:pPr algn="just"/>
            <a:r>
              <a:rPr lang="ru-RU" altLang="ru-RU" sz="2500" smtClean="0"/>
              <a:t> Отсутствие в решении комиссии обсуждения и исследования обстоятельств послуживших основанием принятия решений об отказах в кадастровом учете;</a:t>
            </a:r>
          </a:p>
          <a:p>
            <a:pPr algn="just"/>
            <a:r>
              <a:rPr lang="ru-RU" altLang="ru-RU" sz="2500" smtClean="0"/>
              <a:t>Признание оснований для принятия решений об отказе в кадастровом учете не грубыми, ошибки формальными, не нарушающими права третьих лиц;</a:t>
            </a:r>
          </a:p>
          <a:p>
            <a:pPr algn="just"/>
            <a:r>
              <a:rPr lang="ru-RU" altLang="ru-RU" sz="2500" smtClean="0"/>
              <a:t>Форма аттестационного листа.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Апелляция результатов экзамена</a:t>
            </a:r>
          </a:p>
        </p:txBody>
      </p:sp>
      <p:sp>
        <p:nvSpPr>
          <p:cNvPr id="52226" name="Объект 4"/>
          <p:cNvSpPr>
            <a:spLocks noGrp="1"/>
          </p:cNvSpPr>
          <p:nvPr>
            <p:ph idx="1"/>
          </p:nvPr>
        </p:nvSpPr>
        <p:spPr>
          <a:xfrm>
            <a:off x="827088" y="2362200"/>
            <a:ext cx="8137525" cy="4379913"/>
          </a:xfrm>
        </p:spPr>
        <p:txBody>
          <a:bodyPr/>
          <a:lstStyle/>
          <a:p>
            <a:pPr algn="just"/>
            <a:r>
              <a:rPr lang="ru-RU" altLang="ru-RU" smtClean="0"/>
              <a:t>Апелляция в части проведения экзамена</a:t>
            </a:r>
          </a:p>
          <a:p>
            <a:pPr lvl="1" algn="just"/>
            <a:r>
              <a:rPr lang="ru-RU" altLang="ru-RU" smtClean="0"/>
              <a:t>допуск на следующий экзамен;</a:t>
            </a:r>
          </a:p>
          <a:p>
            <a:pPr algn="just"/>
            <a:r>
              <a:rPr lang="ru-RU" altLang="ru-RU" smtClean="0"/>
              <a:t>Апелляция в части вопросов квалификационного экзамена:</a:t>
            </a:r>
          </a:p>
          <a:p>
            <a:pPr lvl="1" algn="just"/>
            <a:r>
              <a:rPr lang="ru-RU" altLang="ru-RU" smtClean="0"/>
              <a:t>Рассмотрено 175 апелляций, 64 удовлетворено;</a:t>
            </a:r>
          </a:p>
          <a:p>
            <a:pPr lvl="1" algn="just"/>
            <a:r>
              <a:rPr lang="ru-RU" altLang="ru-RU" smtClean="0"/>
              <a:t>Рассмотрено 705 вопросов, 200 признаны некорректными;</a:t>
            </a:r>
          </a:p>
          <a:p>
            <a:pPr lvl="1" algn="just"/>
            <a:r>
              <a:rPr lang="ru-RU" altLang="ru-RU" smtClean="0"/>
              <a:t>регулярное изменение законодательства;</a:t>
            </a:r>
          </a:p>
          <a:p>
            <a:pPr lvl="1" algn="just"/>
            <a:r>
              <a:rPr lang="ru-RU" altLang="ru-RU" smtClean="0"/>
              <a:t>отсутствие в жалобах обоснований и номеров вопросов.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Законопроектная деятельность</a:t>
            </a:r>
          </a:p>
        </p:txBody>
      </p:sp>
      <p:sp>
        <p:nvSpPr>
          <p:cNvPr id="53250" name="Объект 4"/>
          <p:cNvSpPr>
            <a:spLocks noGrp="1"/>
          </p:cNvSpPr>
          <p:nvPr>
            <p:ph idx="1"/>
          </p:nvPr>
        </p:nvSpPr>
        <p:spPr>
          <a:xfrm>
            <a:off x="827088" y="2362200"/>
            <a:ext cx="8137525" cy="4379913"/>
          </a:xfrm>
        </p:spPr>
        <p:txBody>
          <a:bodyPr/>
          <a:lstStyle/>
          <a:p>
            <a:pPr algn="just"/>
            <a:r>
              <a:rPr lang="ru-RU" altLang="ru-RU" smtClean="0"/>
              <a:t>Проект Единого закона, включающий</a:t>
            </a:r>
          </a:p>
          <a:p>
            <a:pPr algn="just"/>
            <a:r>
              <a:rPr lang="ru-RU" altLang="ru-RU" smtClean="0"/>
              <a:t>Дополнительные требования к стажу и образованию кадастровых инженеров</a:t>
            </a:r>
          </a:p>
          <a:p>
            <a:pPr algn="just"/>
            <a:r>
              <a:rPr lang="ru-RU" altLang="ru-RU" smtClean="0"/>
              <a:t>Обязанность подавать документы на кадастровый учет, если это предусмотрено договором</a:t>
            </a:r>
          </a:p>
          <a:p>
            <a:pPr algn="just"/>
            <a:r>
              <a:rPr lang="ru-RU" altLang="ru-RU" smtClean="0"/>
              <a:t>Отзыв аттестата, если кадастровым инженером не осуществляется деятельность в течение длительного периода</a:t>
            </a:r>
          </a:p>
          <a:p>
            <a:pPr algn="just"/>
            <a:endParaRPr lang="ru-RU" altLang="ru-RU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Законопроектная деятельность</a:t>
            </a:r>
          </a:p>
        </p:txBody>
      </p:sp>
      <p:sp>
        <p:nvSpPr>
          <p:cNvPr id="54274" name="Объект 4"/>
          <p:cNvSpPr>
            <a:spLocks noGrp="1"/>
          </p:cNvSpPr>
          <p:nvPr>
            <p:ph idx="1"/>
          </p:nvPr>
        </p:nvSpPr>
        <p:spPr>
          <a:xfrm>
            <a:off x="827088" y="2362200"/>
            <a:ext cx="8137525" cy="4379913"/>
          </a:xfrm>
        </p:spPr>
        <p:txBody>
          <a:bodyPr/>
          <a:lstStyle/>
          <a:p>
            <a:pPr algn="just"/>
            <a:r>
              <a:rPr lang="ru-RU" altLang="ru-RU" smtClean="0"/>
              <a:t>Введение уголовной ответственности кадастровых инженеров за внесение заведомо ложных сведений в изготовленные документы</a:t>
            </a:r>
          </a:p>
          <a:p>
            <a:pPr algn="just"/>
            <a:r>
              <a:rPr lang="ru-RU" altLang="ru-RU" smtClean="0"/>
              <a:t>Периодическая (раз в 3 года) проверка знаний, переаттестация с учетом результатов деятельности кадастрового инженера</a:t>
            </a:r>
          </a:p>
          <a:p>
            <a:pPr algn="just"/>
            <a:r>
              <a:rPr lang="ru-RU" altLang="ru-RU" smtClean="0"/>
              <a:t>Страхование ответственности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Законопроектная деятельность</a:t>
            </a:r>
          </a:p>
        </p:txBody>
      </p:sp>
      <p:sp>
        <p:nvSpPr>
          <p:cNvPr id="55298" name="Объект 4"/>
          <p:cNvSpPr>
            <a:spLocks noGrp="1"/>
          </p:cNvSpPr>
          <p:nvPr>
            <p:ph idx="1"/>
          </p:nvPr>
        </p:nvSpPr>
        <p:spPr>
          <a:xfrm>
            <a:off x="827088" y="2362200"/>
            <a:ext cx="8137525" cy="4379913"/>
          </a:xfrm>
        </p:spPr>
        <p:txBody>
          <a:bodyPr/>
          <a:lstStyle/>
          <a:p>
            <a:pPr algn="just"/>
            <a:r>
              <a:rPr lang="ru-RU" altLang="ru-RU" smtClean="0"/>
              <a:t>Обязательное членство в СРО</a:t>
            </a:r>
          </a:p>
          <a:p>
            <a:pPr lvl="1" algn="just"/>
            <a:r>
              <a:rPr lang="ru-RU" altLang="ru-RU" smtClean="0"/>
              <a:t>выдача и аннулирование аттестата СРО</a:t>
            </a:r>
          </a:p>
          <a:p>
            <a:pPr lvl="1" algn="just"/>
            <a:r>
              <a:rPr lang="ru-RU" altLang="ru-RU" smtClean="0"/>
              <a:t>контроль СРО за деятельностью его членов</a:t>
            </a:r>
          </a:p>
          <a:p>
            <a:pPr lvl="1" algn="just"/>
            <a:r>
              <a:rPr lang="ru-RU" altLang="ru-RU" smtClean="0"/>
              <a:t>контроль Росреестра за деятельностью СРО</a:t>
            </a:r>
          </a:p>
          <a:p>
            <a:pPr lvl="1" algn="just"/>
            <a:r>
              <a:rPr lang="ru-RU" altLang="ru-RU" smtClean="0"/>
              <a:t>экспертиза решений органа кадастрового учета, досудебный порядок обжалования</a:t>
            </a:r>
          </a:p>
          <a:p>
            <a:pPr algn="just"/>
            <a:r>
              <a:rPr lang="ru-RU" altLang="ru-RU" smtClean="0"/>
              <a:t>Полномочия национальной палаты СРО</a:t>
            </a:r>
          </a:p>
          <a:p>
            <a:pPr lvl="1" algn="just"/>
            <a:r>
              <a:rPr lang="ru-RU" altLang="ru-RU" smtClean="0"/>
              <a:t>методические, в том числе при повышении квалификации</a:t>
            </a:r>
          </a:p>
          <a:p>
            <a:pPr lvl="1" algn="just"/>
            <a:r>
              <a:rPr lang="ru-RU" altLang="ru-RU" smtClean="0"/>
              <a:t>страхование ответственности СРО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7051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Европейский опыт кадастровой деятельности</a:t>
            </a:r>
          </a:p>
        </p:txBody>
      </p:sp>
      <p:sp>
        <p:nvSpPr>
          <p:cNvPr id="870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1331913" y="2205038"/>
          <a:ext cx="6335712" cy="4502150"/>
        </p:xfrm>
        <a:graphic>
          <a:graphicData uri="http://schemas.openxmlformats.org/presentationml/2006/ole">
            <p:oleObj spid="_x0000_s87049" name="Диаграмма" r:id="rId3" imgW="4503440" imgH="2964168" progId="Excel.Shee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0114" name="Объект 4"/>
          <p:cNvGraphicFramePr>
            <a:graphicFrameLocks noChangeAspect="1"/>
          </p:cNvGraphicFramePr>
          <p:nvPr/>
        </p:nvGraphicFramePr>
        <p:xfrm>
          <a:off x="1619250" y="2276475"/>
          <a:ext cx="5946775" cy="4249738"/>
        </p:xfrm>
        <a:graphic>
          <a:graphicData uri="http://schemas.openxmlformats.org/presentationml/2006/ole">
            <p:oleObj spid="_x0000_s90114" r:id="rId3" imgW="5944115" imgH="4249280" progId="Excel.Chart.8">
              <p:embed/>
            </p:oleObj>
          </a:graphicData>
        </a:graphic>
      </p:graphicFrame>
      <p:sp>
        <p:nvSpPr>
          <p:cNvPr id="9011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Европейский опыт кадастровой деятельности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Закон от 23.07.2013 №250-ФЗ</a:t>
            </a:r>
            <a:br>
              <a:rPr lang="ru-RU" altLang="ru-RU" sz="3200" smtClean="0"/>
            </a:br>
            <a:r>
              <a:rPr lang="ru-RU" altLang="ru-RU" sz="3200" smtClean="0"/>
              <a:t>вступление в силу норм 01.01.2014</a:t>
            </a:r>
          </a:p>
        </p:txBody>
      </p:sp>
      <p:sp>
        <p:nvSpPr>
          <p:cNvPr id="30722" name="Объект 4"/>
          <p:cNvSpPr>
            <a:spLocks noGrp="1"/>
          </p:cNvSpPr>
          <p:nvPr>
            <p:ph idx="1"/>
          </p:nvPr>
        </p:nvSpPr>
        <p:spPr>
          <a:xfrm>
            <a:off x="827088" y="2362200"/>
            <a:ext cx="8137525" cy="4379913"/>
          </a:xfrm>
        </p:spPr>
        <p:txBody>
          <a:bodyPr/>
          <a:lstStyle/>
          <a:p>
            <a:pPr algn="just"/>
            <a:r>
              <a:rPr lang="ru-RU" smtClean="0"/>
              <a:t>с 1 января 2014 г. решение об аннулировании аттестата кадастрового инженера подлежит принятию по основаниям, предусмотренным актуальной на дату принятия такого решения редакцией части 7 статьи 29 Закона о кадастре. </a:t>
            </a:r>
          </a:p>
          <a:p>
            <a:pPr algn="just"/>
            <a:r>
              <a:rPr lang="ru-RU" smtClean="0"/>
              <a:t>Разъяснения по этому вопросу доведены до Росреестра (письма Минэкономразвития России Д23и-55 от 16.01.2014 г., от 29.01.2014 № 1347-ПК/Д23и)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807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Европейский опыт кадастровой деятельности</a:t>
            </a:r>
          </a:p>
        </p:txBody>
      </p:sp>
      <p:sp>
        <p:nvSpPr>
          <p:cNvPr id="880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80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8073" name="Object 9"/>
          <p:cNvGraphicFramePr>
            <a:graphicFrameLocks noChangeAspect="1"/>
          </p:cNvGraphicFramePr>
          <p:nvPr/>
        </p:nvGraphicFramePr>
        <p:xfrm>
          <a:off x="1619250" y="2205038"/>
          <a:ext cx="6048375" cy="4248150"/>
        </p:xfrm>
        <a:graphic>
          <a:graphicData uri="http://schemas.openxmlformats.org/presentationml/2006/ole">
            <p:oleObj spid="_x0000_s88073" name="Диаграмма" r:id="rId3" imgW="4747208" imgH="3223368" progId="Excel.Shee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38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Европейский опыт кадастровой деятельности</a:t>
            </a:r>
          </a:p>
        </p:txBody>
      </p:sp>
      <p:sp>
        <p:nvSpPr>
          <p:cNvPr id="911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1142" name="Объект 7"/>
          <p:cNvGraphicFramePr>
            <a:graphicFrameLocks noChangeAspect="1"/>
          </p:cNvGraphicFramePr>
          <p:nvPr/>
        </p:nvGraphicFramePr>
        <p:xfrm>
          <a:off x="1743075" y="2327275"/>
          <a:ext cx="5834063" cy="4241800"/>
        </p:xfrm>
        <a:graphic>
          <a:graphicData uri="http://schemas.openxmlformats.org/presentationml/2006/ole">
            <p:oleObj spid="_x0000_s91142" r:id="rId3" imgW="5834378" imgH="4243184" progId="Excel.Char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162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Европейский опыт кадастровой деятельности</a:t>
            </a:r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1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1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1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67" name="Объект 7"/>
          <p:cNvGraphicFramePr>
            <a:graphicFrameLocks noChangeAspect="1"/>
          </p:cNvGraphicFramePr>
          <p:nvPr/>
        </p:nvGraphicFramePr>
        <p:xfrm>
          <a:off x="1736725" y="2327275"/>
          <a:ext cx="5795963" cy="4003675"/>
        </p:xfrm>
        <a:graphic>
          <a:graphicData uri="http://schemas.openxmlformats.org/presentationml/2006/ole">
            <p:oleObj spid="_x0000_s92167" r:id="rId3" imgW="5797798" imgH="3999323" progId="Excel.Char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2420938"/>
            <a:ext cx="7775575" cy="4103687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en-US" altLang="ru-RU" sz="3200" smtClean="0"/>
              <a:t>ww.economy.gov.ru</a:t>
            </a:r>
            <a:br>
              <a:rPr lang="en-US" altLang="ru-RU" sz="3200" smtClean="0"/>
            </a:br>
            <a:r>
              <a:rPr lang="en-US" altLang="ru-RU" sz="3200" smtClean="0"/>
              <a:t>www.rosreestr.ru</a:t>
            </a: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en-US" altLang="ru-RU" u="sng" smtClean="0">
                <a:solidFill>
                  <a:schemeClr val="tx1"/>
                </a:solidFill>
              </a:rPr>
              <a:t/>
            </a:r>
            <a:br>
              <a:rPr lang="en-US" altLang="ru-RU" u="sng" smtClean="0">
                <a:solidFill>
                  <a:schemeClr val="tx1"/>
                </a:solidFill>
              </a:rPr>
            </a:br>
            <a:r>
              <a:rPr lang="ru-RU" altLang="ru-RU" u="sng" smtClean="0">
                <a:solidFill>
                  <a:schemeClr val="tx1"/>
                </a:solidFill>
              </a:rPr>
              <a:t> </a:t>
            </a:r>
            <a:r>
              <a:rPr lang="en-US" altLang="ru-RU" u="sng" smtClean="0">
                <a:solidFill>
                  <a:schemeClr val="tx1"/>
                </a:solidFill>
              </a:rPr>
              <a:t/>
            </a:r>
            <a:br>
              <a:rPr lang="en-US" altLang="ru-RU" u="sng" smtClean="0">
                <a:solidFill>
                  <a:schemeClr val="tx1"/>
                </a:solidFill>
              </a:rPr>
            </a:b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>Спасибо за внимание!</a:t>
            </a:r>
          </a:p>
        </p:txBody>
      </p:sp>
      <p:sp>
        <p:nvSpPr>
          <p:cNvPr id="93186" name="Rectangle 3"/>
          <p:cNvSpPr>
            <a:spLocks noChangeArrowheads="1"/>
          </p:cNvSpPr>
          <p:nvPr/>
        </p:nvSpPr>
        <p:spPr bwMode="auto">
          <a:xfrm>
            <a:off x="1042988" y="692150"/>
            <a:ext cx="7777162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200" b="1">
                <a:solidFill>
                  <a:schemeClr val="tx2"/>
                </a:solidFill>
              </a:rPr>
              <a:t>Спиренков </a:t>
            </a:r>
          </a:p>
          <a:p>
            <a:r>
              <a:rPr lang="ru-RU" altLang="ru-RU" sz="3200" b="1">
                <a:solidFill>
                  <a:schemeClr val="tx2"/>
                </a:solidFill>
              </a:rPr>
              <a:t>Вячеслав Александрович</a:t>
            </a:r>
            <a:r>
              <a:rPr lang="ru-RU" altLang="ru-RU" sz="2800" b="1">
                <a:solidFill>
                  <a:schemeClr val="tx2"/>
                </a:solidFill>
              </a:rPr>
              <a:t/>
            </a:r>
            <a:br>
              <a:rPr lang="ru-RU" altLang="ru-RU" sz="2800" b="1">
                <a:solidFill>
                  <a:schemeClr val="tx2"/>
                </a:solidFill>
              </a:rPr>
            </a:br>
            <a:endParaRPr lang="ru-RU" altLang="ru-RU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r>
              <a:rPr lang="ru-RU" sz="3200" smtClean="0"/>
              <a:t>Изменения в Положение о составе, порядке работы квалиф. комиссии</a:t>
            </a:r>
            <a:endParaRPr lang="ru-RU" altLang="ru-RU" sz="3200" smtClean="0"/>
          </a:p>
        </p:txBody>
      </p:sp>
      <p:sp>
        <p:nvSpPr>
          <p:cNvPr id="31746" name="Объект 4"/>
          <p:cNvSpPr>
            <a:spLocks noGrp="1"/>
          </p:cNvSpPr>
          <p:nvPr>
            <p:ph idx="1"/>
          </p:nvPr>
        </p:nvSpPr>
        <p:spPr>
          <a:xfrm>
            <a:off x="827088" y="2362200"/>
            <a:ext cx="8137525" cy="4379913"/>
          </a:xfrm>
        </p:spPr>
        <p:txBody>
          <a:bodyPr/>
          <a:lstStyle/>
          <a:p>
            <a:pPr algn="just"/>
            <a:r>
              <a:rPr lang="ru-RU" smtClean="0"/>
              <a:t>54 В случае (п. 4) филиал ФГБУ ФКП Росреестра в срок до 1 февраля 2014 г, направляет в комиссию и кадастровому инженеру письма, обосновывающие наличие нарушений кадастровым инженером требований, установленных Законом о кадастре к выполнению кадастровых работ, и прикладывает копии решений об отказе в осуществлении кадастрового учета.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Закон от 23.07.2013 №250-ФЗ</a:t>
            </a:r>
            <a:br>
              <a:rPr lang="ru-RU" altLang="ru-RU" sz="3200" smtClean="0"/>
            </a:br>
            <a:r>
              <a:rPr lang="ru-RU" altLang="ru-RU" sz="3200" smtClean="0"/>
              <a:t>вступление в силу норм 01.01.2014</a:t>
            </a:r>
          </a:p>
        </p:txBody>
      </p:sp>
      <p:sp>
        <p:nvSpPr>
          <p:cNvPr id="32770" name="Объект 4"/>
          <p:cNvSpPr>
            <a:spLocks noGrp="1"/>
          </p:cNvSpPr>
          <p:nvPr>
            <p:ph idx="1"/>
          </p:nvPr>
        </p:nvSpPr>
        <p:spPr>
          <a:xfrm>
            <a:off x="827088" y="2362200"/>
            <a:ext cx="8137525" cy="4379913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smtClean="0"/>
              <a:t>4.1) принятие за последние 3 года деятельности кадастрового инженера 10 и более решений о необходимости устранения кадастровых ошибок, связанных с ошибкой, допущенной кадастровым инженером при определении местоположения границ земельных участков или местоположения здания, сооружения, помещения, объекта незавершенного строительства.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r>
              <a:rPr lang="ru-RU" sz="3200" smtClean="0"/>
              <a:t>Изменения в Положение о составе, порядке работы квалиф. комиссии</a:t>
            </a:r>
            <a:endParaRPr lang="ru-RU" altLang="ru-RU" sz="3200" smtClean="0"/>
          </a:p>
        </p:txBody>
      </p:sp>
      <p:sp>
        <p:nvSpPr>
          <p:cNvPr id="33794" name="Объект 4"/>
          <p:cNvSpPr>
            <a:spLocks noGrp="1"/>
          </p:cNvSpPr>
          <p:nvPr>
            <p:ph idx="1"/>
          </p:nvPr>
        </p:nvSpPr>
        <p:spPr>
          <a:xfrm>
            <a:off x="827088" y="2362200"/>
            <a:ext cx="8137525" cy="4379913"/>
          </a:xfrm>
        </p:spPr>
        <p:txBody>
          <a:bodyPr/>
          <a:lstStyle/>
          <a:p>
            <a:pPr algn="just"/>
            <a:r>
              <a:rPr lang="ru-RU" smtClean="0"/>
              <a:t>54 В случае (п. 4.1.) …направляет в комиссию и кадастровому инженеру письма, обосновывающие наличие кадастровых ошибок, и прикладывает заверенные в установленном порядке копии документов, содержащих указанные ошибки и копии соответствующих решений.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Закон от 23.07.2013 №250-ФЗ</a:t>
            </a:r>
            <a:br>
              <a:rPr lang="ru-RU" altLang="ru-RU" sz="3200" smtClean="0"/>
            </a:br>
            <a:r>
              <a:rPr lang="ru-RU" altLang="ru-RU" sz="3200" smtClean="0"/>
              <a:t>вступление в силу норм 01.01.2014</a:t>
            </a:r>
          </a:p>
        </p:txBody>
      </p:sp>
      <p:sp>
        <p:nvSpPr>
          <p:cNvPr id="34818" name="Объект 4"/>
          <p:cNvSpPr>
            <a:spLocks noGrp="1"/>
          </p:cNvSpPr>
          <p:nvPr>
            <p:ph idx="1"/>
          </p:nvPr>
        </p:nvSpPr>
        <p:spPr>
          <a:xfrm>
            <a:off x="827088" y="2362200"/>
            <a:ext cx="8137525" cy="4379913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smtClean="0"/>
              <a:t>По предварительной оценке ФГБУ ФКП Росреестра в 2013 г. под п.4 попадает около 15 человек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altLang="ru-RU" smtClean="0"/>
              <a:t>По предварительной оценке ФГБУ ФКП Росреестра в 2013 г. под п.4.1 попадает около 30 человек.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r>
              <a:rPr lang="ru-RU" sz="3200" smtClean="0"/>
              <a:t>Изменения в Положение о составе, порядке работы квалиф. комиссии</a:t>
            </a:r>
            <a:endParaRPr lang="ru-RU" altLang="ru-RU" sz="3200" smtClean="0"/>
          </a:p>
        </p:txBody>
      </p:sp>
      <p:sp>
        <p:nvSpPr>
          <p:cNvPr id="35842" name="Объект 4"/>
          <p:cNvSpPr>
            <a:spLocks noGrp="1"/>
          </p:cNvSpPr>
          <p:nvPr>
            <p:ph idx="1"/>
          </p:nvPr>
        </p:nvSpPr>
        <p:spPr>
          <a:xfrm>
            <a:off x="395288" y="2205038"/>
            <a:ext cx="8640762" cy="4537075"/>
          </a:xfrm>
        </p:spPr>
        <p:txBody>
          <a:bodyPr/>
          <a:lstStyle/>
          <a:p>
            <a:pPr algn="just"/>
            <a:r>
              <a:rPr lang="ru-RU" sz="2600" smtClean="0"/>
              <a:t>Предоставление копии свидетельства обязательного пенсионного страхования;</a:t>
            </a:r>
          </a:p>
          <a:p>
            <a:pPr algn="just"/>
            <a:r>
              <a:rPr lang="ru-RU" sz="2600" smtClean="0"/>
              <a:t>Уточняется процедура информационного взаимодействия, предоставляются сведения, указанные в справке МВД и свидетельстве пенсионного страхования (а не копии документов);</a:t>
            </a:r>
          </a:p>
          <a:p>
            <a:pPr algn="just"/>
            <a:r>
              <a:rPr lang="ru-RU" sz="2600" smtClean="0"/>
              <a:t>Обязанность комиссии в случае отмены решения об аннулировании аттестата в судебном порядке:</a:t>
            </a:r>
          </a:p>
          <a:p>
            <a:pPr lvl="1" algn="just"/>
            <a:r>
              <a:rPr lang="ru-RU" sz="2200" smtClean="0"/>
              <a:t>информировать орган кадастрового учета;</a:t>
            </a:r>
          </a:p>
          <a:p>
            <a:pPr lvl="1" algn="just"/>
            <a:r>
              <a:rPr lang="ru-RU" sz="2200" smtClean="0"/>
              <a:t>возвращать кадастровому инженеру изъятый аттестат.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r>
              <a:rPr lang="ru-RU" sz="3200" smtClean="0"/>
              <a:t>Изменения в Положение о составе, порядке работы квалиф. комиссии</a:t>
            </a:r>
            <a:endParaRPr lang="ru-RU" altLang="ru-RU" sz="3200" smtClean="0"/>
          </a:p>
        </p:txBody>
      </p:sp>
      <p:sp>
        <p:nvSpPr>
          <p:cNvPr id="36866" name="Объект 4"/>
          <p:cNvSpPr>
            <a:spLocks noGrp="1"/>
          </p:cNvSpPr>
          <p:nvPr>
            <p:ph idx="1"/>
          </p:nvPr>
        </p:nvSpPr>
        <p:spPr>
          <a:xfrm>
            <a:off x="395288" y="2205038"/>
            <a:ext cx="8748712" cy="4537075"/>
          </a:xfrm>
        </p:spPr>
        <p:txBody>
          <a:bodyPr/>
          <a:lstStyle/>
          <a:p>
            <a:pPr algn="just"/>
            <a:r>
              <a:rPr lang="ru-RU" sz="2600" smtClean="0"/>
              <a:t>В реестр кадастровых инженеров 250-ФЗ включены:  срок дисквалификации или срок, в течение которого кадастровый инженер лишен права осуществлять кадастровую деятельность;</a:t>
            </a:r>
          </a:p>
          <a:p>
            <a:pPr algn="just"/>
            <a:r>
              <a:rPr lang="ru-RU" sz="2600" smtClean="0"/>
              <a:t>58. В решении комиссии об аннулировании квалификационного аттестата указываются сведения:</a:t>
            </a:r>
          </a:p>
          <a:p>
            <a:pPr algn="just"/>
            <a:r>
              <a:rPr lang="ru-RU" sz="2600" smtClean="0"/>
              <a:t>о кадастровом инженере, включая срок дисквалификации или срок, в течение которого он лишен права осуществлять кадастровую деятельность;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Капсулы">
  <a:themeElements>
    <a:clrScheme name="1_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5006</TotalTime>
  <Words>1238</Words>
  <Application>Microsoft Office PowerPoint</Application>
  <PresentationFormat>Экран (4:3)</PresentationFormat>
  <Paragraphs>131</Paragraphs>
  <Slides>33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Arial</vt:lpstr>
      <vt:lpstr>Wingdings</vt:lpstr>
      <vt:lpstr>Calibri</vt:lpstr>
      <vt:lpstr>Times New Roman</vt:lpstr>
      <vt:lpstr>Капсулы</vt:lpstr>
      <vt:lpstr>1_Капсулы</vt:lpstr>
      <vt:lpstr>Диаграмма</vt:lpstr>
      <vt:lpstr>Диаграмма Microsoft Excel</vt:lpstr>
      <vt:lpstr>НОВОЕ В РЕГУЛИРОВАНИИ  КАДАСТРОВОЙ ДЕЯТЕЛЬНОСТИ </vt:lpstr>
      <vt:lpstr>Закон от 23.07.2013 №250-ФЗ вступление в силу норм 01.01.2014</vt:lpstr>
      <vt:lpstr>Закон от 23.07.2013 №250-ФЗ вступление в силу норм 01.01.2014</vt:lpstr>
      <vt:lpstr>Изменения в Положение о составе, порядке работы квалиф. комиссии</vt:lpstr>
      <vt:lpstr>Закон от 23.07.2013 №250-ФЗ вступление в силу норм 01.01.2014</vt:lpstr>
      <vt:lpstr>Изменения в Положение о составе, порядке работы квалиф. комиссии</vt:lpstr>
      <vt:lpstr>Закон от 23.07.2013 №250-ФЗ вступление в силу норм 01.01.2014</vt:lpstr>
      <vt:lpstr>Изменения в Положение о составе, порядке работы квалиф. комиссии</vt:lpstr>
      <vt:lpstr>Изменения в Положение о составе, порядке работы квалиф. комиссии</vt:lpstr>
      <vt:lpstr>Изменения в Положение о составе, порядке работы квалиф. комиссии</vt:lpstr>
      <vt:lpstr>Закон от 23.07.2013 №250-ФЗ вступление в силу норм 01.01.2014</vt:lpstr>
      <vt:lpstr>Проект изменений в порядок ведения реестра кадастровых инженеров</vt:lpstr>
      <vt:lpstr>Проект изменений в порядок ведения реестра кадастровых инженеров</vt:lpstr>
      <vt:lpstr>Проект изменений в порядок ведения реестра кадастровых инженеров</vt:lpstr>
      <vt:lpstr>Проект изменений в порядок ведения реестра кадастровых инженеров</vt:lpstr>
      <vt:lpstr>Закон от 23.07.2013 №250-ФЗ вступление в силу норм 01.01.2014</vt:lpstr>
      <vt:lpstr>Закон от 23.07.2013 №250-ФЗ вступление в силу норм 01.01.2014</vt:lpstr>
      <vt:lpstr>Практика проведения заседаний квалификационной комиссии</vt:lpstr>
      <vt:lpstr>Закон от 23.07.2013 №250-ФЗ вступление в силу норм 01.01.2014</vt:lpstr>
      <vt:lpstr>Судебная практика Росреестра. Наиболее частые случаи обжалования</vt:lpstr>
      <vt:lpstr>Судебная практика Росреестра. Наиболее частые случаи обжалования</vt:lpstr>
      <vt:lpstr>Судебная практика Росреестра. Обжалование решений комиссий.</vt:lpstr>
      <vt:lpstr>Судебная практика.  Основания отмены решений комиссии.</vt:lpstr>
      <vt:lpstr>Апелляция результатов экзамена</vt:lpstr>
      <vt:lpstr>Законопроектная деятельность</vt:lpstr>
      <vt:lpstr>Законопроектная деятельность</vt:lpstr>
      <vt:lpstr>Законопроектная деятельность</vt:lpstr>
      <vt:lpstr>Европейский опыт кадастровой деятельности</vt:lpstr>
      <vt:lpstr>Европейский опыт кадастровой деятельности</vt:lpstr>
      <vt:lpstr>Европейский опыт кадастровой деятельности</vt:lpstr>
      <vt:lpstr>Европейский опыт кадастровой деятельности</vt:lpstr>
      <vt:lpstr>Европейский опыт кадастровой деятельности</vt:lpstr>
      <vt:lpstr> ww.economy.gov.ru www.rosreestr.ru      Спасибо за внимание!</vt:lpstr>
    </vt:vector>
  </TitlesOfParts>
  <Company>123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Технический учет и техническая инвентаризация объектов капитального строительства</dc:title>
  <dc:creator>sla</dc:creator>
  <cp:lastModifiedBy>Администратор</cp:lastModifiedBy>
  <cp:revision>275</cp:revision>
  <dcterms:created xsi:type="dcterms:W3CDTF">2006-12-06T18:56:54Z</dcterms:created>
  <dcterms:modified xsi:type="dcterms:W3CDTF">2014-02-05T10:03:04Z</dcterms:modified>
</cp:coreProperties>
</file>